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5143500" cx="9144000"/>
  <p:notesSz cx="6858000" cy="9144000"/>
  <p:embeddedFontLst>
    <p:embeddedFont>
      <p:font typeface="La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D579CB-592D-4A87-A719-9AF9B8232DB3}">
  <a:tblStyle styleId="{62D579CB-592D-4A87-A719-9AF9B8232DB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Lato-regular.fntdata"/><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ols.ietf.org/html/rfc6838"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KhronosGroup/glTF-Sample-Models/tree/master/2.0/ToyCar" TargetMode="External"/><Relationship Id="rId3" Type="http://schemas.openxmlformats.org/officeDocument/2006/relationships/hyperlink" Target="https://github.com/KhronosGroup/glTF-Sample-Models/tree/master/2.0/CesiumMan" TargetMode="External"/><Relationship Id="rId4" Type="http://schemas.openxmlformats.org/officeDocument/2006/relationships/hyperlink" Target="https://www.pngegg.com/en/png-zbhrh" TargetMode="External"/><Relationship Id="rId5" Type="http://schemas.openxmlformats.org/officeDocument/2006/relationships/hyperlink" Target="https://unity.com/" TargetMode="External"/><Relationship Id="rId6" Type="http://schemas.openxmlformats.org/officeDocument/2006/relationships/hyperlink" Target="https://www.unrealengine.com/" TargetMode="External"/><Relationship Id="rId7" Type="http://schemas.openxmlformats.org/officeDocument/2006/relationships/hyperlink" Target="https://commons.wikimedia.org/wiki/File:VRHeadset.png"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ortal.ogc.org/files/?artifact_id=94059"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ols.ietf.org/html/rfc6838"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opengeospatial/OGC-ISG-Sprint-Sep-2020/blob/master/Sprint%20Report/5-setup.adoc#discussion-of-scenario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b4a62d8eb_1_2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ab4a62d8eb_1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b524a3c7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ab524a3c7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b524a3c7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b524a3c7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Symbology</a:t>
            </a:r>
            <a:endParaRPr/>
          </a:p>
          <a:p>
            <a:pPr indent="-298450" lvl="0" marL="457200" rtl="0" algn="l">
              <a:spcBef>
                <a:spcPts val="0"/>
              </a:spcBef>
              <a:spcAft>
                <a:spcPts val="0"/>
              </a:spcAft>
              <a:buSzPts val="1100"/>
              <a:buChar char="●"/>
            </a:pPr>
            <a:r>
              <a:rPr lang="en" sz="1400">
                <a:solidFill>
                  <a:srgbClr val="38761D"/>
                </a:solidFill>
              </a:rPr>
              <a:t>✔</a:t>
            </a:r>
            <a:r>
              <a:rPr lang="en"/>
              <a:t> -- provided data was from San Diego or New York (as appropriate)</a:t>
            </a:r>
            <a:endParaRPr/>
          </a:p>
          <a:p>
            <a:pPr indent="-298450" lvl="0" marL="457200" rtl="0" algn="l">
              <a:spcBef>
                <a:spcPts val="0"/>
              </a:spcBef>
              <a:spcAft>
                <a:spcPts val="0"/>
              </a:spcAft>
              <a:buSzPts val="1100"/>
              <a:buChar char="●"/>
            </a:pPr>
            <a:r>
              <a:rPr lang="en" sz="1400">
                <a:solidFill>
                  <a:srgbClr val="7F6000"/>
                </a:solidFill>
              </a:rPr>
              <a:t>⚠</a:t>
            </a:r>
            <a:r>
              <a:rPr lang="en"/>
              <a:t> -- Not tested or not applicable</a:t>
            </a:r>
            <a:endParaRPr/>
          </a:p>
          <a:p>
            <a:pPr indent="-298450" lvl="0" marL="457200" rtl="0" algn="l">
              <a:spcBef>
                <a:spcPts val="0"/>
              </a:spcBef>
              <a:spcAft>
                <a:spcPts val="0"/>
              </a:spcAft>
              <a:buSzPts val="1100"/>
              <a:buChar char="●"/>
            </a:pPr>
            <a:r>
              <a:rPr lang="en" sz="1400">
                <a:solidFill>
                  <a:schemeClr val="dk1"/>
                </a:solidFill>
              </a:rPr>
              <a:t>🔷</a:t>
            </a:r>
            <a:r>
              <a:rPr lang="en"/>
              <a:t> -- Passing self test</a:t>
            </a:r>
            <a:endParaRPr/>
          </a:p>
          <a:p>
            <a:pPr indent="-298450" lvl="0" marL="457200" rtl="0" algn="l">
              <a:spcBef>
                <a:spcPts val="0"/>
              </a:spcBef>
              <a:spcAft>
                <a:spcPts val="0"/>
              </a:spcAft>
              <a:buSzPts val="1100"/>
              <a:buChar char="●"/>
            </a:pPr>
            <a:r>
              <a:rPr lang="en" sz="1400">
                <a:solidFill>
                  <a:schemeClr val="dk1"/>
                </a:solidFill>
              </a:rPr>
              <a:t>⛔</a:t>
            </a:r>
            <a:r>
              <a:rPr lang="en"/>
              <a:t> -- Test failed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b524a3c7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b524a3c7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b524a3c7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b524a3c7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c72b2e2f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ac72b2e2f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SensorThings (Steinbeis) - Personal air taxi path shown merged with data obtained from GeoVolumes API</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c72b2e2f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c72b2e2f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Terrain update (Hexagon)</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c72b2e2f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c72b2e2f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update (Ecere)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b0acd0fd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b0acd0fd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0acd0fd1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b0acd0fd1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ab524a3c7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ab524a3c7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 datasets can be served from multiple APIs (e.g., GeoVolumes, CityGML, direct). Always using API Common helps ensure that the overlapping API regions are compatible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ac72b2e2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ac72b2e2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c72b2e2f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c72b2e2f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important that OGC APIs adhere to </a:t>
            </a:r>
            <a:r>
              <a:rPr i="1" lang="en"/>
              <a:t>API Common - Part 2: Geospatial Data</a:t>
            </a:r>
            <a:r>
              <a:rPr lang="en"/>
              <a:t> so that systems that use multiple OGC APIs produce similar and consistent results, independent of the specific API used to access the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ac72b2e2f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ac72b2e2f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 datasets can be served from multiple APIs (e.g., GeoVolumes, CityGML, direct). Always using API Common helps ensure that the overlapping API regions are compatible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ac72b2e2f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ac72b2e2f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 datasets can be served from multiple APIs (e.g., GeoVolumes, CityGML, direct). Always using API Common helps ensure that the overlapping API regions are compatible</a:t>
            </a:r>
            <a:endParaRPr/>
          </a:p>
          <a:p>
            <a:pPr indent="0" lvl="0" marL="0" rtl="0" algn="l">
              <a:spcBef>
                <a:spcPts val="0"/>
              </a:spcBef>
              <a:spcAft>
                <a:spcPts val="0"/>
              </a:spcAft>
              <a:buNone/>
            </a:pPr>
            <a:r>
              <a:rPr lang="en"/>
              <a:t>The GeoVolumes draft standard does not specify which of the numbered items is required or preferred.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a5c1919c9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a5c1919c9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 primarily done by Helyx with contributions from Ecere and Steinbeis</a:t>
            </a:r>
            <a:endParaRPr/>
          </a:p>
          <a:p>
            <a:pPr indent="0" lvl="0" marL="0" rtl="0" algn="l">
              <a:spcBef>
                <a:spcPts val="0"/>
              </a:spcBef>
              <a:spcAft>
                <a:spcPts val="0"/>
              </a:spcAft>
              <a:buNone/>
            </a:pPr>
            <a:r>
              <a:rPr lang="en"/>
              <a:t>This slide highlights items that still need to be resolved within the DWG that interact with the community outside of OGC.</a:t>
            </a:r>
            <a:endParaRPr/>
          </a:p>
          <a:p>
            <a:pPr indent="-298450" lvl="0" marL="457200" rtl="0" algn="l">
              <a:spcBef>
                <a:spcPts val="0"/>
              </a:spcBef>
              <a:spcAft>
                <a:spcPts val="0"/>
              </a:spcAft>
              <a:buSzPts val="1100"/>
              <a:buChar char="●"/>
            </a:pPr>
            <a:r>
              <a:rPr lang="en"/>
              <a:t>Resources are identified down to city. Handling resources at region or sub-city levels are not fully described. For example water and power typically involve multiple counties or states as sources with service to many cities. The W3C defines a resource as what can be accessed by a URL (*) which is in conflict with the OGC usage of the term.</a:t>
            </a:r>
            <a:endParaRPr/>
          </a:p>
          <a:p>
            <a:pPr indent="-298450" lvl="0" marL="457200" rtl="0" algn="l">
              <a:spcBef>
                <a:spcPts val="0"/>
              </a:spcBef>
              <a:spcAft>
                <a:spcPts val="0"/>
              </a:spcAft>
              <a:buSzPts val="1100"/>
              <a:buChar char="●"/>
            </a:pPr>
            <a:r>
              <a:rPr lang="en"/>
              <a:t>Request headers need to be resolved with End Points (previous slide)</a:t>
            </a:r>
            <a:endParaRPr/>
          </a:p>
          <a:p>
            <a:pPr indent="-298450" lvl="0" marL="457200" rtl="0" algn="l">
              <a:spcBef>
                <a:spcPts val="0"/>
              </a:spcBef>
              <a:spcAft>
                <a:spcPts val="0"/>
              </a:spcAft>
              <a:buSzPts val="1100"/>
              <a:buChar char="●"/>
            </a:pPr>
            <a:r>
              <a:rPr lang="en"/>
              <a:t>RFC #6838 (</a:t>
            </a:r>
            <a:r>
              <a:rPr lang="en" u="sng">
                <a:solidFill>
                  <a:schemeClr val="hlink"/>
                </a:solidFill>
                <a:hlinkClick r:id="rId2"/>
              </a:rPr>
              <a:t>https://tools.ietf.org/html/rfc6838</a:t>
            </a:r>
            <a:r>
              <a:rPr lang="en"/>
              <a:t>) may require Media Type to be (for example) application/i3d+json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It’s a bit more and different than that simple statement; however, the discussion pretty quickly gets into conflicting philosophies and RFCs. It is almost always sufficient to say a URL identifies a web resource.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a5c1919c9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a5c1919c9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diagram shows a potential network configuration involving multiple users, servers, and databases. The current draft specification does not provide sufficient information to build (in a standards way) an interoperable multi-user environment. Not all of these apply to GeoVolues as a READ specification; however, when updates are allowed (e.g., Features API), a standard needs to be developed. Research into alternate distributions, either as different URLs or proxy servers was performed by Helyx.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few of the undefined areas</a:t>
            </a:r>
            <a:endParaRPr/>
          </a:p>
          <a:p>
            <a:pPr indent="-298450" lvl="0" marL="457200" rtl="0" algn="l">
              <a:spcBef>
                <a:spcPts val="0"/>
              </a:spcBef>
              <a:spcAft>
                <a:spcPts val="0"/>
              </a:spcAft>
              <a:buSzPts val="1100"/>
              <a:buChar char="●"/>
            </a:pPr>
            <a:r>
              <a:rPr lang="en"/>
              <a:t>What to do about multiple locations with same name (e.g., Kansas City)</a:t>
            </a:r>
            <a:endParaRPr/>
          </a:p>
          <a:p>
            <a:pPr indent="-298450" lvl="0" marL="457200" rtl="0" algn="l">
              <a:spcBef>
                <a:spcPts val="0"/>
              </a:spcBef>
              <a:spcAft>
                <a:spcPts val="0"/>
              </a:spcAft>
              <a:buSzPts val="1100"/>
              <a:buChar char="●"/>
            </a:pPr>
            <a:r>
              <a:rPr lang="en"/>
              <a:t>The language used when naming (English/US, English/UK, local, local-national, etc.)</a:t>
            </a:r>
            <a:endParaRPr/>
          </a:p>
          <a:p>
            <a:pPr indent="-298450" lvl="0" marL="457200" rtl="0" algn="l">
              <a:spcBef>
                <a:spcPts val="0"/>
              </a:spcBef>
              <a:spcAft>
                <a:spcPts val="0"/>
              </a:spcAft>
              <a:buSzPts val="1100"/>
              <a:buChar char="●"/>
            </a:pPr>
            <a:r>
              <a:rPr lang="en"/>
              <a:t>The character set, especially multi-byte ones</a:t>
            </a:r>
            <a:endParaRPr/>
          </a:p>
          <a:p>
            <a:pPr indent="-298450" lvl="0" marL="457200" rtl="0" algn="l">
              <a:spcBef>
                <a:spcPts val="0"/>
              </a:spcBef>
              <a:spcAft>
                <a:spcPts val="0"/>
              </a:spcAft>
              <a:buSzPts val="1100"/>
              <a:buChar char="●"/>
            </a:pPr>
            <a:r>
              <a:rPr lang="en"/>
              <a:t>Synchronization across alternate distributions</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ab524a3c7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ab524a3c7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ac72b2e2f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ac72b2e2f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Toy car: </a:t>
            </a:r>
            <a:r>
              <a:rPr lang="en" u="sng">
                <a:solidFill>
                  <a:schemeClr val="hlink"/>
                </a:solidFill>
                <a:hlinkClick r:id="rId2"/>
              </a:rPr>
              <a:t>https://github.com/KhronosGroup/glTF-Sample-Models/tree/master/2.0/ToyCar</a:t>
            </a:r>
            <a:r>
              <a:rPr lang="en"/>
              <a:t> </a:t>
            </a:r>
            <a:endParaRPr/>
          </a:p>
          <a:p>
            <a:pPr indent="0" lvl="0" marL="0" rtl="0" algn="l">
              <a:spcBef>
                <a:spcPts val="0"/>
              </a:spcBef>
              <a:spcAft>
                <a:spcPts val="0"/>
              </a:spcAft>
              <a:buNone/>
            </a:pPr>
            <a:r>
              <a:rPr lang="en"/>
              <a:t>Cesium walking man: </a:t>
            </a:r>
            <a:r>
              <a:rPr lang="en" u="sng">
                <a:solidFill>
                  <a:schemeClr val="hlink"/>
                </a:solidFill>
                <a:hlinkClick r:id="rId3"/>
              </a:rPr>
              <a:t>https://github.com/KhronosGroup/glTF-Sample-Models/tree/master/2.0/CesiumMan</a:t>
            </a:r>
            <a:endParaRPr/>
          </a:p>
          <a:p>
            <a:pPr indent="0" lvl="0" marL="0" rtl="0" algn="l">
              <a:spcBef>
                <a:spcPts val="0"/>
              </a:spcBef>
              <a:spcAft>
                <a:spcPts val="0"/>
              </a:spcAft>
              <a:buNone/>
            </a:pPr>
            <a:r>
              <a:rPr lang="en"/>
              <a:t>Khronos</a:t>
            </a:r>
            <a:endParaRPr/>
          </a:p>
          <a:p>
            <a:pPr indent="-298450" lvl="0" marL="457200" rtl="0" algn="l">
              <a:spcBef>
                <a:spcPts val="0"/>
              </a:spcBef>
              <a:spcAft>
                <a:spcPts val="0"/>
              </a:spcAft>
              <a:buSzPts val="1100"/>
              <a:buChar char="●"/>
            </a:pPr>
            <a:r>
              <a:rPr lang="en"/>
              <a:t>Geoposition models (</a:t>
            </a:r>
            <a:r>
              <a:rPr lang="en" u="sng">
                <a:solidFill>
                  <a:schemeClr val="hlink"/>
                </a:solidFill>
                <a:hlinkClick r:id="rId4"/>
              </a:rPr>
              <a:t>https://www.pngegg.com/en/png-zbhrh</a:t>
            </a:r>
            <a:r>
              <a:rPr lang="en"/>
              <a:t>)</a:t>
            </a:r>
            <a:endParaRPr/>
          </a:p>
          <a:p>
            <a:pPr indent="-298450" lvl="0" marL="457200" rtl="0" algn="l">
              <a:spcBef>
                <a:spcPts val="0"/>
              </a:spcBef>
              <a:spcAft>
                <a:spcPts val="0"/>
              </a:spcAft>
              <a:buSzPts val="1100"/>
              <a:buChar char="●"/>
            </a:pPr>
            <a:r>
              <a:rPr lang="en"/>
              <a:t>Use animated models ()</a:t>
            </a:r>
            <a:endParaRPr/>
          </a:p>
          <a:p>
            <a:pPr indent="-298450" lvl="0" marL="457200" rtl="0" algn="l">
              <a:spcBef>
                <a:spcPts val="0"/>
              </a:spcBef>
              <a:spcAft>
                <a:spcPts val="0"/>
              </a:spcAft>
              <a:buSzPts val="1100"/>
              <a:buChar char="●"/>
            </a:pPr>
            <a:r>
              <a:rPr lang="en"/>
              <a:t>Use advanced rendering ()</a:t>
            </a:r>
            <a:endParaRPr/>
          </a:p>
          <a:p>
            <a:pPr indent="0" lvl="0" marL="0" rtl="0" algn="l">
              <a:spcBef>
                <a:spcPts val="0"/>
              </a:spcBef>
              <a:spcAft>
                <a:spcPts val="0"/>
              </a:spcAft>
              <a:buNone/>
            </a:pPr>
            <a:r>
              <a:rPr lang="en"/>
              <a:t>Game Engines</a:t>
            </a:r>
            <a:endParaRPr/>
          </a:p>
          <a:p>
            <a:pPr indent="-298450" lvl="0" marL="457200" rtl="0" algn="l">
              <a:spcBef>
                <a:spcPts val="0"/>
              </a:spcBef>
              <a:spcAft>
                <a:spcPts val="0"/>
              </a:spcAft>
              <a:buSzPts val="1100"/>
              <a:buChar char="●"/>
            </a:pPr>
            <a:r>
              <a:rPr lang="en"/>
              <a:t>Unity (</a:t>
            </a:r>
            <a:r>
              <a:rPr lang="en" u="sng">
                <a:solidFill>
                  <a:srgbClr val="0563C1"/>
                </a:solidFill>
                <a:hlinkClick r:id="rId5">
                  <a:extLst>
                    <a:ext uri="{A12FA001-AC4F-418D-AE19-62706E023703}">
                      <ahyp:hlinkClr val="tx"/>
                    </a:ext>
                  </a:extLst>
                </a:hlinkClick>
              </a:rPr>
              <a:t>https://unity.com/</a:t>
            </a:r>
            <a:r>
              <a:rPr lang="en">
                <a:solidFill>
                  <a:schemeClr val="dk1"/>
                </a:solidFill>
              </a:rPr>
              <a:t> </a:t>
            </a:r>
            <a:r>
              <a:rPr lang="en"/>
              <a:t>)</a:t>
            </a:r>
            <a:endParaRPr/>
          </a:p>
          <a:p>
            <a:pPr indent="-298450" lvl="0" marL="457200" rtl="0" algn="l">
              <a:spcBef>
                <a:spcPts val="0"/>
              </a:spcBef>
              <a:spcAft>
                <a:spcPts val="0"/>
              </a:spcAft>
              <a:buSzPts val="1100"/>
              <a:buChar char="●"/>
            </a:pPr>
            <a:r>
              <a:rPr lang="en"/>
              <a:t>Unreal (</a:t>
            </a:r>
            <a:r>
              <a:rPr lang="en" u="sng">
                <a:solidFill>
                  <a:srgbClr val="0563C1"/>
                </a:solidFill>
                <a:hlinkClick r:id="rId6">
                  <a:extLst>
                    <a:ext uri="{A12FA001-AC4F-418D-AE19-62706E023703}">
                      <ahyp:hlinkClr val="tx"/>
                    </a:ext>
                  </a:extLst>
                </a:hlinkClick>
              </a:rPr>
              <a:t>https://www.unrealengine.com/</a:t>
            </a:r>
            <a:r>
              <a:rPr lang="en">
                <a:solidFill>
                  <a:schemeClr val="dk1"/>
                </a:solidFill>
              </a:rPr>
              <a:t> </a:t>
            </a:r>
            <a:r>
              <a:rPr lang="en"/>
              <a:t>)</a:t>
            </a:r>
            <a:endParaRPr/>
          </a:p>
          <a:p>
            <a:pPr indent="-298450" lvl="0" marL="457200" rtl="0" algn="l">
              <a:spcBef>
                <a:spcPts val="0"/>
              </a:spcBef>
              <a:spcAft>
                <a:spcPts val="0"/>
              </a:spcAft>
              <a:buSzPts val="1100"/>
              <a:buChar char="●"/>
            </a:pPr>
            <a:r>
              <a:rPr lang="en"/>
              <a:t>Use VR (</a:t>
            </a:r>
            <a:r>
              <a:rPr lang="en" u="sng">
                <a:solidFill>
                  <a:srgbClr val="0563C1"/>
                </a:solidFill>
                <a:hlinkClick r:id="rId7">
                  <a:extLst>
                    <a:ext uri="{A12FA001-AC4F-418D-AE19-62706E023703}">
                      <ahyp:hlinkClr val="tx"/>
                    </a:ext>
                  </a:extLst>
                </a:hlinkClick>
              </a:rPr>
              <a:t>https://commons.wikimedia.org/wiki/File:VRHeadset.png</a:t>
            </a:r>
            <a:r>
              <a:rPr lang="en">
                <a:solidFill>
                  <a:schemeClr val="dk1"/>
                </a:solidFill>
              </a:rPr>
              <a:t> </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ac72b2e2f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ac72b2e2f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b009e6582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b009e6582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b009e6582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b009e6582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ab524a3c7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ab524a3c7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Quote from CfP (</a:t>
            </a:r>
            <a:r>
              <a:rPr lang="en" u="sng">
                <a:solidFill>
                  <a:schemeClr val="hlink"/>
                </a:solidFill>
                <a:hlinkClick r:id="rId2"/>
              </a:rPr>
              <a:t>https://portal.ogc.org/files/?artifact_id=94059</a:t>
            </a:r>
            <a:r>
              <a:rPr lang="en"/>
              <a:t>).</a:t>
            </a:r>
            <a:endParaRPr/>
          </a:p>
          <a:p>
            <a:pPr indent="0" lvl="0" marL="0" rtl="0" algn="l">
              <a:spcBef>
                <a:spcPts val="0"/>
              </a:spcBef>
              <a:spcAft>
                <a:spcPts val="0"/>
              </a:spcAft>
              <a:buNone/>
            </a:pPr>
            <a:r>
              <a:rPr lang="en"/>
              <a:t>The first three scenarios were listed in the CfP. The last two were provided by participants and thought worthy of inclusion in the project.</a:t>
            </a:r>
            <a:endParaRPr/>
          </a:p>
          <a:p>
            <a:pPr indent="0" lvl="0" marL="0" rtl="0" algn="l">
              <a:spcBef>
                <a:spcPts val="0"/>
              </a:spcBef>
              <a:spcAft>
                <a:spcPts val="0"/>
              </a:spcAft>
              <a:buNone/>
            </a:pPr>
            <a:r>
              <a:rPr lang="en"/>
              <a:t>#4 was proposed in conjunction with support of the project sponsor</a:t>
            </a:r>
            <a:endParaRPr/>
          </a:p>
          <a:p>
            <a:pPr indent="0" lvl="0" marL="0" rtl="0" algn="l">
              <a:spcBef>
                <a:spcPts val="0"/>
              </a:spcBef>
              <a:spcAft>
                <a:spcPts val="0"/>
              </a:spcAft>
              <a:buNone/>
            </a:pPr>
            <a:r>
              <a:rPr lang="en"/>
              <a:t>#5 was deemed important for future OGC and sponsor work</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af71a64882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gaf71a64882_1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If you have any questions, do not hesitate to reach out to OGC or schedule a follow-up. We’re working constantly to change the landscape of location information and want to help your organization get where it needs to go.</a:t>
            </a:r>
            <a:endParaRPr/>
          </a:p>
        </p:txBody>
      </p:sp>
      <p:sp>
        <p:nvSpPr>
          <p:cNvPr id="351" name="Google Shape;351;gaf71a64882_1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ab4a62d8eb_1_4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ab4a62d8eb_1_4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ab4a62d8eb_1_4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ab4a62d8eb_1_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ab524a3c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ab524a3c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ab524a3c7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ab524a3c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ab524a3c7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ab524a3c7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ac72b2e2f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ac72b2e2f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 primarily done by Helyx with contributions from Ecere and Steinbeis</a:t>
            </a:r>
            <a:endParaRPr/>
          </a:p>
          <a:p>
            <a:pPr indent="0" lvl="0" marL="0" rtl="0" algn="l">
              <a:spcBef>
                <a:spcPts val="0"/>
              </a:spcBef>
              <a:spcAft>
                <a:spcPts val="0"/>
              </a:spcAft>
              <a:buNone/>
            </a:pPr>
            <a:r>
              <a:rPr lang="en"/>
              <a:t>RFC #6838 (</a:t>
            </a:r>
            <a:r>
              <a:rPr lang="en" u="sng">
                <a:solidFill>
                  <a:schemeClr val="hlink"/>
                </a:solidFill>
                <a:hlinkClick r:id="rId2"/>
              </a:rPr>
              <a:t>https://tools.ietf.org/html/rfc6838</a:t>
            </a:r>
            <a:r>
              <a:rPr lang="en"/>
              <a:t>) may require Media Type to be (for example) application/i3d+json</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ac72b2e2f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ac72b2e2f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 datasets can be served from multiple APIs (e.g., GeoVolumes, CityGML, direct). Always using API Common helps ensure that the overlapping API regions are compatible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009e658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009e658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b524a3c7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ab524a3c7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Large scale map of Southern California and North-west Mexico showing CDB coverage. The right image is high-resolution imagery of most of the CDB-covered area. Navy facilities occupy much of the region. Other significant are Coronado Bridge (curving bridge over the bay), downtown San Diego (NW of bridge), and Pt. Fermin lighthouse (southern tip of left-most land). Data provided by CAE under direction of the sponsor.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ab524a3c7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ab524a3c7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Rendering of downtown San Diego by CAE. Straight up is North-East. Petco Park is visible in the right-center. The highway on the right leads to the Coronado Bridge.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b524a3c7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ab524a3c7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of the participants (InfoDao and SimBlocks) also worked with the New York City CDB data set that was used during the Pilot. The dataset was provided by Ecere.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b524a3c7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b524a3c7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 flags show location of participants. Blue flags show location of project leadership. A red flag does cover up the project sponsor.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b524a3c7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ab524a3c7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S1-S3: </a:t>
            </a:r>
            <a:r>
              <a:rPr lang="en" u="sng">
                <a:solidFill>
                  <a:schemeClr val="hlink"/>
                </a:solidFill>
                <a:hlinkClick r:id="rId2"/>
              </a:rPr>
              <a:t>https://github.com/opengeospatial/OGC-ISG-Sprint-Sep-2020/blob/master/Sprint%20Report/5-setup.adoc#discussion-of-scenarios</a:t>
            </a:r>
            <a:r>
              <a:rPr lang="en"/>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linkedin.com/company/open-geospatial-consortium" TargetMode="External"/><Relationship Id="rId3" Type="http://schemas.openxmlformats.org/officeDocument/2006/relationships/image" Target="../media/image14.png"/><Relationship Id="rId4" Type="http://schemas.openxmlformats.org/officeDocument/2006/relationships/hyperlink" Target="https://twitter.com/opengeospatial?ref_src=twsrc%5Egoogle%7Ctwcamp%5Eserp%7Ctwgr%5Eauthor" TargetMode="External"/><Relationship Id="rId5"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linkedin.com/company/open-geospatial-consortium" TargetMode="External"/><Relationship Id="rId3" Type="http://schemas.openxmlformats.org/officeDocument/2006/relationships/image" Target="../media/image13.png"/><Relationship Id="rId4" Type="http://schemas.openxmlformats.org/officeDocument/2006/relationships/hyperlink" Target="https://twitter.com/opengeospatial?ref_src=twsrc%5Egoogle%7Ctwcamp%5Eserp%7Ctwgr%5Eauthor" TargetMode="External"/><Relationship Id="rId5"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linkedin.com/company/open-geospatial-consortium" TargetMode="External"/><Relationship Id="rId3" Type="http://schemas.openxmlformats.org/officeDocument/2006/relationships/image" Target="../media/image13.png"/><Relationship Id="rId4" Type="http://schemas.openxmlformats.org/officeDocument/2006/relationships/hyperlink" Target="https://twitter.com/opengeospatial?ref_src=twsrc%5Egoogle%7Ctwcamp%5Eserp%7Ctwgr%5Eauthor" TargetMode="External"/><Relationship Id="rId5"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 name="Shape 14"/>
        <p:cNvGrpSpPr/>
        <p:nvPr/>
      </p:nvGrpSpPr>
      <p:grpSpPr>
        <a:xfrm>
          <a:off x="0" y="0"/>
          <a:ext cx="0" cy="0"/>
          <a:chOff x="0" y="0"/>
          <a:chExt cx="0" cy="0"/>
        </a:xfrm>
      </p:grpSpPr>
      <p:sp>
        <p:nvSpPr>
          <p:cNvPr id="15" name="Google Shape;15;p2"/>
          <p:cNvSpPr txBox="1"/>
          <p:nvPr>
            <p:ph idx="12" type="sldNum"/>
          </p:nvPr>
        </p:nvSpPr>
        <p:spPr>
          <a:xfrm>
            <a:off x="8104117" y="4909291"/>
            <a:ext cx="855900" cy="2127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sz="900">
                <a:solidFill>
                  <a:srgbClr val="F2F2F2"/>
                </a:solidFill>
                <a:latin typeface="Lato"/>
                <a:ea typeface="Lato"/>
                <a:cs typeface="Lato"/>
                <a:sym typeface="Lato"/>
              </a:defRPr>
            </a:lvl1pPr>
            <a:lvl2pPr indent="0" lvl="1" marL="0" rtl="0" algn="r">
              <a:spcBef>
                <a:spcPts val="0"/>
              </a:spcBef>
              <a:buNone/>
              <a:defRPr b="0" sz="900">
                <a:solidFill>
                  <a:srgbClr val="F2F2F2"/>
                </a:solidFill>
                <a:latin typeface="Lato"/>
                <a:ea typeface="Lato"/>
                <a:cs typeface="Lato"/>
                <a:sym typeface="Lato"/>
              </a:defRPr>
            </a:lvl2pPr>
            <a:lvl3pPr indent="0" lvl="2" marL="0" rtl="0" algn="r">
              <a:spcBef>
                <a:spcPts val="0"/>
              </a:spcBef>
              <a:buNone/>
              <a:defRPr b="0" sz="900">
                <a:solidFill>
                  <a:srgbClr val="F2F2F2"/>
                </a:solidFill>
                <a:latin typeface="Lato"/>
                <a:ea typeface="Lato"/>
                <a:cs typeface="Lato"/>
                <a:sym typeface="Lato"/>
              </a:defRPr>
            </a:lvl3pPr>
            <a:lvl4pPr indent="0" lvl="3" marL="0" rtl="0" algn="r">
              <a:spcBef>
                <a:spcPts val="0"/>
              </a:spcBef>
              <a:buNone/>
              <a:defRPr b="0" sz="900">
                <a:solidFill>
                  <a:srgbClr val="F2F2F2"/>
                </a:solidFill>
                <a:latin typeface="Lato"/>
                <a:ea typeface="Lato"/>
                <a:cs typeface="Lato"/>
                <a:sym typeface="Lato"/>
              </a:defRPr>
            </a:lvl4pPr>
            <a:lvl5pPr indent="0" lvl="4" marL="0" rtl="0" algn="r">
              <a:spcBef>
                <a:spcPts val="0"/>
              </a:spcBef>
              <a:buNone/>
              <a:defRPr b="0" sz="900">
                <a:solidFill>
                  <a:srgbClr val="F2F2F2"/>
                </a:solidFill>
                <a:latin typeface="Lato"/>
                <a:ea typeface="Lato"/>
                <a:cs typeface="Lato"/>
                <a:sym typeface="Lato"/>
              </a:defRPr>
            </a:lvl5pPr>
            <a:lvl6pPr indent="0" lvl="5" marL="0" rtl="0" algn="r">
              <a:spcBef>
                <a:spcPts val="0"/>
              </a:spcBef>
              <a:buNone/>
              <a:defRPr b="0" sz="900">
                <a:solidFill>
                  <a:srgbClr val="F2F2F2"/>
                </a:solidFill>
                <a:latin typeface="Lato"/>
                <a:ea typeface="Lato"/>
                <a:cs typeface="Lato"/>
                <a:sym typeface="Lato"/>
              </a:defRPr>
            </a:lvl6pPr>
            <a:lvl7pPr indent="0" lvl="6" marL="0" rtl="0" algn="r">
              <a:spcBef>
                <a:spcPts val="0"/>
              </a:spcBef>
              <a:buNone/>
              <a:defRPr b="0" sz="900">
                <a:solidFill>
                  <a:srgbClr val="F2F2F2"/>
                </a:solidFill>
                <a:latin typeface="Lato"/>
                <a:ea typeface="Lato"/>
                <a:cs typeface="Lato"/>
                <a:sym typeface="Lato"/>
              </a:defRPr>
            </a:lvl7pPr>
            <a:lvl8pPr indent="0" lvl="7" marL="0" rtl="0" algn="r">
              <a:spcBef>
                <a:spcPts val="0"/>
              </a:spcBef>
              <a:buNone/>
              <a:defRPr b="0" sz="900">
                <a:solidFill>
                  <a:srgbClr val="F2F2F2"/>
                </a:solidFill>
                <a:latin typeface="Lato"/>
                <a:ea typeface="Lato"/>
                <a:cs typeface="Lato"/>
                <a:sym typeface="Lato"/>
              </a:defRPr>
            </a:lvl8pPr>
            <a:lvl9pPr indent="0" lvl="8" marL="0" rtl="0" algn="r">
              <a:spcBef>
                <a:spcPts val="0"/>
              </a:spcBef>
              <a:buNone/>
              <a:defRPr b="0" sz="900">
                <a:solidFill>
                  <a:srgbClr val="F2F2F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2"/>
          <p:cNvSpPr/>
          <p:nvPr/>
        </p:nvSpPr>
        <p:spPr>
          <a:xfrm>
            <a:off x="0" y="0"/>
            <a:ext cx="5349900" cy="5143500"/>
          </a:xfrm>
          <a:prstGeom prst="rect">
            <a:avLst/>
          </a:prstGeom>
          <a:solidFill>
            <a:srgbClr val="D5DB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A picture containing person, man, using, water&#10;&#10;Description automatically generated" id="17" name="Google Shape;17;p2"/>
          <p:cNvPicPr preferRelativeResize="0"/>
          <p:nvPr/>
        </p:nvPicPr>
        <p:blipFill rotWithShape="1">
          <a:blip r:embed="rId2">
            <a:alphaModFix amt="85000"/>
          </a:blip>
          <a:srcRect b="0" l="0" r="0" t="0"/>
          <a:stretch/>
        </p:blipFill>
        <p:spPr>
          <a:xfrm flipH="1">
            <a:off x="4535624" y="0"/>
            <a:ext cx="4608376" cy="5143499"/>
          </a:xfrm>
          <a:prstGeom prst="rect">
            <a:avLst/>
          </a:prstGeom>
          <a:noFill/>
          <a:ln>
            <a:noFill/>
          </a:ln>
        </p:spPr>
      </p:pic>
      <p:sp>
        <p:nvSpPr>
          <p:cNvPr id="18" name="Google Shape;18;p2"/>
          <p:cNvSpPr txBox="1"/>
          <p:nvPr/>
        </p:nvSpPr>
        <p:spPr>
          <a:xfrm>
            <a:off x="910662" y="3680720"/>
            <a:ext cx="2063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300" u="sng">
                <a:solidFill>
                  <a:srgbClr val="002060"/>
                </a:solidFill>
                <a:latin typeface="Lato"/>
                <a:ea typeface="Lato"/>
                <a:cs typeface="Lato"/>
                <a:sym typeface="Lato"/>
              </a:rPr>
              <a:t>F</a:t>
            </a:r>
            <a:r>
              <a:rPr lang="en" sz="1300">
                <a:solidFill>
                  <a:srgbClr val="002060"/>
                </a:solidFill>
                <a:latin typeface="Lato"/>
                <a:ea typeface="Lato"/>
                <a:cs typeface="Lato"/>
                <a:sym typeface="Lato"/>
              </a:rPr>
              <a:t>indable</a:t>
            </a:r>
            <a:endParaRPr sz="900"/>
          </a:p>
        </p:txBody>
      </p:sp>
      <p:sp>
        <p:nvSpPr>
          <p:cNvPr id="19" name="Google Shape;19;p2"/>
          <p:cNvSpPr txBox="1"/>
          <p:nvPr/>
        </p:nvSpPr>
        <p:spPr>
          <a:xfrm>
            <a:off x="6831530" y="4438002"/>
            <a:ext cx="1897200" cy="9234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 sz="4900">
                <a:solidFill>
                  <a:srgbClr val="FFFFFF"/>
                </a:solidFill>
                <a:latin typeface="Times New Roman"/>
                <a:ea typeface="Times New Roman"/>
                <a:cs typeface="Times New Roman"/>
                <a:sym typeface="Times New Roman"/>
              </a:rPr>
              <a:t>OGC</a:t>
            </a:r>
            <a:endParaRPr sz="900"/>
          </a:p>
        </p:txBody>
      </p:sp>
      <p:sp>
        <p:nvSpPr>
          <p:cNvPr id="20" name="Google Shape;20;p2"/>
          <p:cNvSpPr/>
          <p:nvPr/>
        </p:nvSpPr>
        <p:spPr>
          <a:xfrm>
            <a:off x="314763" y="3632425"/>
            <a:ext cx="465900" cy="465900"/>
          </a:xfrm>
          <a:prstGeom prst="ellipse">
            <a:avLst/>
          </a:prstGeom>
          <a:solidFill>
            <a:srgbClr val="00206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sz="1800">
              <a:solidFill>
                <a:srgbClr val="000000"/>
              </a:solidFill>
              <a:latin typeface="Arial"/>
              <a:ea typeface="Arial"/>
              <a:cs typeface="Arial"/>
              <a:sym typeface="Arial"/>
            </a:endParaRPr>
          </a:p>
        </p:txBody>
      </p:sp>
      <p:sp>
        <p:nvSpPr>
          <p:cNvPr id="21" name="Google Shape;21;p2"/>
          <p:cNvSpPr/>
          <p:nvPr/>
        </p:nvSpPr>
        <p:spPr>
          <a:xfrm>
            <a:off x="2441988" y="3632425"/>
            <a:ext cx="465900" cy="465900"/>
          </a:xfrm>
          <a:prstGeom prst="ellipse">
            <a:avLst/>
          </a:prstGeom>
          <a:solidFill>
            <a:srgbClr val="00206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sz="1800">
              <a:solidFill>
                <a:srgbClr val="000000"/>
              </a:solidFill>
              <a:latin typeface="Arial"/>
              <a:ea typeface="Arial"/>
              <a:cs typeface="Arial"/>
              <a:sym typeface="Arial"/>
            </a:endParaRPr>
          </a:p>
        </p:txBody>
      </p:sp>
      <p:pic>
        <p:nvPicPr>
          <p:cNvPr descr="A picture containing drawing, light, clock&#10;&#10;Description automatically generated" id="22" name="Google Shape;22;p2"/>
          <p:cNvPicPr preferRelativeResize="0"/>
          <p:nvPr/>
        </p:nvPicPr>
        <p:blipFill rotWithShape="1">
          <a:blip r:embed="rId3">
            <a:alphaModFix/>
          </a:blip>
          <a:srcRect b="0" l="0" r="0" t="0"/>
          <a:stretch/>
        </p:blipFill>
        <p:spPr>
          <a:xfrm>
            <a:off x="2441975" y="3632412"/>
            <a:ext cx="465950" cy="465928"/>
          </a:xfrm>
          <a:prstGeom prst="rect">
            <a:avLst/>
          </a:prstGeom>
          <a:noFill/>
          <a:ln>
            <a:noFill/>
          </a:ln>
        </p:spPr>
      </p:pic>
      <p:pic>
        <p:nvPicPr>
          <p:cNvPr descr="A close up of a logo&#10;&#10;Description automatically generated" id="23" name="Google Shape;23;p2"/>
          <p:cNvPicPr preferRelativeResize="0"/>
          <p:nvPr/>
        </p:nvPicPr>
        <p:blipFill rotWithShape="1">
          <a:blip r:embed="rId4">
            <a:alphaModFix/>
          </a:blip>
          <a:srcRect b="0" l="0" r="0" t="0"/>
          <a:stretch/>
        </p:blipFill>
        <p:spPr>
          <a:xfrm>
            <a:off x="314761" y="3632408"/>
            <a:ext cx="465951" cy="465951"/>
          </a:xfrm>
          <a:prstGeom prst="rect">
            <a:avLst/>
          </a:prstGeom>
          <a:noFill/>
          <a:ln>
            <a:noFill/>
          </a:ln>
        </p:spPr>
      </p:pic>
      <p:sp>
        <p:nvSpPr>
          <p:cNvPr id="24" name="Google Shape;24;p2"/>
          <p:cNvSpPr/>
          <p:nvPr/>
        </p:nvSpPr>
        <p:spPr>
          <a:xfrm>
            <a:off x="2425188" y="4389700"/>
            <a:ext cx="465900" cy="465900"/>
          </a:xfrm>
          <a:prstGeom prst="ellipse">
            <a:avLst/>
          </a:prstGeom>
          <a:solidFill>
            <a:srgbClr val="00206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sz="1800">
              <a:solidFill>
                <a:srgbClr val="000000"/>
              </a:solidFill>
              <a:latin typeface="Arial"/>
              <a:ea typeface="Arial"/>
              <a:cs typeface="Arial"/>
              <a:sym typeface="Arial"/>
            </a:endParaRPr>
          </a:p>
        </p:txBody>
      </p:sp>
      <p:sp>
        <p:nvSpPr>
          <p:cNvPr id="25" name="Google Shape;25;p2"/>
          <p:cNvSpPr/>
          <p:nvPr/>
        </p:nvSpPr>
        <p:spPr>
          <a:xfrm>
            <a:off x="314763" y="4389700"/>
            <a:ext cx="465900" cy="465900"/>
          </a:xfrm>
          <a:prstGeom prst="ellipse">
            <a:avLst/>
          </a:prstGeom>
          <a:solidFill>
            <a:srgbClr val="00206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sz="1800">
              <a:solidFill>
                <a:srgbClr val="000000"/>
              </a:solidFill>
              <a:latin typeface="Arial"/>
              <a:ea typeface="Arial"/>
              <a:cs typeface="Arial"/>
              <a:sym typeface="Arial"/>
            </a:endParaRPr>
          </a:p>
        </p:txBody>
      </p:sp>
      <p:pic>
        <p:nvPicPr>
          <p:cNvPr descr="A close up of a logo&#10;&#10;Description automatically generated" id="26" name="Google Shape;26;p2"/>
          <p:cNvPicPr preferRelativeResize="0"/>
          <p:nvPr/>
        </p:nvPicPr>
        <p:blipFill rotWithShape="1">
          <a:blip r:embed="rId5">
            <a:alphaModFix/>
          </a:blip>
          <a:srcRect b="0" l="0" r="0" t="0"/>
          <a:stretch/>
        </p:blipFill>
        <p:spPr>
          <a:xfrm>
            <a:off x="316775" y="4389675"/>
            <a:ext cx="465950" cy="465950"/>
          </a:xfrm>
          <a:prstGeom prst="rect">
            <a:avLst/>
          </a:prstGeom>
          <a:noFill/>
          <a:ln>
            <a:noFill/>
          </a:ln>
        </p:spPr>
      </p:pic>
      <p:sp>
        <p:nvSpPr>
          <p:cNvPr id="27" name="Google Shape;27;p2"/>
          <p:cNvSpPr txBox="1"/>
          <p:nvPr/>
        </p:nvSpPr>
        <p:spPr>
          <a:xfrm>
            <a:off x="910661" y="4438011"/>
            <a:ext cx="2063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300" u="sng">
                <a:solidFill>
                  <a:srgbClr val="002060"/>
                </a:solidFill>
                <a:latin typeface="Lato"/>
                <a:ea typeface="Lato"/>
                <a:cs typeface="Lato"/>
                <a:sym typeface="Lato"/>
              </a:rPr>
              <a:t>I</a:t>
            </a:r>
            <a:r>
              <a:rPr lang="en" sz="1300">
                <a:solidFill>
                  <a:srgbClr val="002060"/>
                </a:solidFill>
                <a:latin typeface="Lato"/>
                <a:ea typeface="Lato"/>
                <a:cs typeface="Lato"/>
                <a:sym typeface="Lato"/>
              </a:rPr>
              <a:t>nteroperable</a:t>
            </a:r>
            <a:endParaRPr sz="1300"/>
          </a:p>
        </p:txBody>
      </p:sp>
      <p:pic>
        <p:nvPicPr>
          <p:cNvPr descr="A picture containing drawing&#10;&#10;Description automatically generated" id="28" name="Google Shape;28;p2"/>
          <p:cNvPicPr preferRelativeResize="0"/>
          <p:nvPr/>
        </p:nvPicPr>
        <p:blipFill rotWithShape="1">
          <a:blip r:embed="rId6">
            <a:alphaModFix/>
          </a:blip>
          <a:srcRect b="0" l="0" r="0" t="0"/>
          <a:stretch/>
        </p:blipFill>
        <p:spPr>
          <a:xfrm>
            <a:off x="2425176" y="4389675"/>
            <a:ext cx="465950" cy="465950"/>
          </a:xfrm>
          <a:prstGeom prst="rect">
            <a:avLst/>
          </a:prstGeom>
          <a:noFill/>
          <a:ln>
            <a:noFill/>
          </a:ln>
        </p:spPr>
      </p:pic>
      <p:sp>
        <p:nvSpPr>
          <p:cNvPr id="29" name="Google Shape;29;p2"/>
          <p:cNvSpPr txBox="1"/>
          <p:nvPr/>
        </p:nvSpPr>
        <p:spPr>
          <a:xfrm>
            <a:off x="3028637" y="3680728"/>
            <a:ext cx="2063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300" u="sng">
                <a:solidFill>
                  <a:srgbClr val="002060"/>
                </a:solidFill>
                <a:latin typeface="Lato"/>
                <a:ea typeface="Lato"/>
                <a:cs typeface="Lato"/>
                <a:sym typeface="Lato"/>
              </a:rPr>
              <a:t>A</a:t>
            </a:r>
            <a:r>
              <a:rPr lang="en" sz="1300">
                <a:solidFill>
                  <a:srgbClr val="002060"/>
                </a:solidFill>
                <a:latin typeface="Lato"/>
                <a:ea typeface="Lato"/>
                <a:cs typeface="Lato"/>
                <a:sym typeface="Lato"/>
              </a:rPr>
              <a:t>ccessible</a:t>
            </a:r>
            <a:endParaRPr sz="900"/>
          </a:p>
        </p:txBody>
      </p:sp>
      <p:sp>
        <p:nvSpPr>
          <p:cNvPr id="30" name="Google Shape;30;p2"/>
          <p:cNvSpPr txBox="1"/>
          <p:nvPr/>
        </p:nvSpPr>
        <p:spPr>
          <a:xfrm>
            <a:off x="3028625" y="4437992"/>
            <a:ext cx="2063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300" u="sng">
                <a:solidFill>
                  <a:srgbClr val="002060"/>
                </a:solidFill>
                <a:latin typeface="Lato"/>
                <a:ea typeface="Lato"/>
                <a:cs typeface="Lato"/>
                <a:sym typeface="Lato"/>
              </a:rPr>
              <a:t>R</a:t>
            </a:r>
            <a:r>
              <a:rPr lang="en" sz="1300">
                <a:solidFill>
                  <a:srgbClr val="002060"/>
                </a:solidFill>
                <a:latin typeface="Lato"/>
                <a:ea typeface="Lato"/>
                <a:cs typeface="Lato"/>
                <a:sym typeface="Lato"/>
              </a:rPr>
              <a:t>eusable</a:t>
            </a:r>
            <a:endParaRPr sz="1300">
              <a:solidFill>
                <a:srgbClr val="002060"/>
              </a:solidFill>
              <a:latin typeface="Lato"/>
              <a:ea typeface="Lato"/>
              <a:cs typeface="Lato"/>
              <a:sym typeface="Lato"/>
            </a:endParaRPr>
          </a:p>
        </p:txBody>
      </p:sp>
      <p:sp>
        <p:nvSpPr>
          <p:cNvPr id="31" name="Google Shape;31;p2"/>
          <p:cNvSpPr/>
          <p:nvPr/>
        </p:nvSpPr>
        <p:spPr>
          <a:xfrm>
            <a:off x="0" y="2379600"/>
            <a:ext cx="4535700" cy="7323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2" name="Google Shape;32;p2"/>
          <p:cNvSpPr txBox="1"/>
          <p:nvPr/>
        </p:nvSpPr>
        <p:spPr>
          <a:xfrm>
            <a:off x="4" y="2422644"/>
            <a:ext cx="60081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300">
                <a:solidFill>
                  <a:srgbClr val="002060"/>
                </a:solidFill>
                <a:latin typeface="Lato"/>
                <a:ea typeface="Lato"/>
                <a:cs typeface="Lato"/>
                <a:sym typeface="Lato"/>
              </a:rPr>
              <a:t>The world’s leading and comprehensive </a:t>
            </a:r>
            <a:br>
              <a:rPr b="1" lang="en" sz="1300">
                <a:solidFill>
                  <a:srgbClr val="002060"/>
                </a:solidFill>
                <a:latin typeface="Lato"/>
                <a:ea typeface="Lato"/>
                <a:cs typeface="Lato"/>
                <a:sym typeface="Lato"/>
              </a:rPr>
            </a:br>
            <a:r>
              <a:rPr b="1" lang="en" sz="1300">
                <a:solidFill>
                  <a:srgbClr val="002060"/>
                </a:solidFill>
                <a:latin typeface="Lato"/>
                <a:ea typeface="Lato"/>
                <a:cs typeface="Lato"/>
                <a:sym typeface="Lato"/>
              </a:rPr>
              <a:t>community of experts making location information:</a:t>
            </a:r>
            <a:endParaRPr b="1" sz="1300">
              <a:solidFill>
                <a:srgbClr val="002060"/>
              </a:solidFill>
              <a:latin typeface="Lato"/>
              <a:ea typeface="Lato"/>
              <a:cs typeface="Lato"/>
              <a:sym typeface="Lato"/>
            </a:endParaRPr>
          </a:p>
        </p:txBody>
      </p:sp>
      <p:sp>
        <p:nvSpPr>
          <p:cNvPr id="33" name="Google Shape;33;p2"/>
          <p:cNvSpPr txBox="1"/>
          <p:nvPr/>
        </p:nvSpPr>
        <p:spPr>
          <a:xfrm>
            <a:off x="8585504" y="4540001"/>
            <a:ext cx="300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F2F2F2"/>
                </a:solidFill>
                <a:latin typeface="Times New Roman"/>
                <a:ea typeface="Times New Roman"/>
                <a:cs typeface="Times New Roman"/>
                <a:sym typeface="Times New Roman"/>
              </a:rPr>
              <a:t>®</a:t>
            </a:r>
            <a:endParaRPr sz="1800">
              <a:solidFill>
                <a:srgbClr val="F2F2F2"/>
              </a:solidFill>
              <a:latin typeface="Times New Roman"/>
              <a:ea typeface="Times New Roman"/>
              <a:cs typeface="Times New Roman"/>
              <a:sym typeface="Times New Roman"/>
            </a:endParaRPr>
          </a:p>
        </p:txBody>
      </p:sp>
      <p:pic>
        <p:nvPicPr>
          <p:cNvPr descr="A picture containing building, outdoor, light, city&#10;&#10;Description automatically generated" id="34" name="Google Shape;34;p2"/>
          <p:cNvPicPr preferRelativeResize="0"/>
          <p:nvPr/>
        </p:nvPicPr>
        <p:blipFill rotWithShape="1">
          <a:blip r:embed="rId7">
            <a:alphaModFix amt="85000"/>
          </a:blip>
          <a:srcRect b="0" l="0" r="0" t="0"/>
          <a:stretch/>
        </p:blipFill>
        <p:spPr>
          <a:xfrm>
            <a:off x="0" y="5143475"/>
            <a:ext cx="9144000" cy="364075"/>
          </a:xfrm>
          <a:prstGeom prst="rect">
            <a:avLst/>
          </a:prstGeom>
          <a:noFill/>
          <a:ln>
            <a:noFill/>
          </a:ln>
        </p:spPr>
      </p:pic>
      <p:sp>
        <p:nvSpPr>
          <p:cNvPr id="35" name="Google Shape;35;p2"/>
          <p:cNvSpPr txBox="1"/>
          <p:nvPr/>
        </p:nvSpPr>
        <p:spPr>
          <a:xfrm>
            <a:off x="7544459" y="5187052"/>
            <a:ext cx="8535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2F2F2"/>
              </a:buClr>
              <a:buSzPts val="1200"/>
              <a:buFont typeface="Lato"/>
              <a:buNone/>
            </a:pPr>
            <a:r>
              <a:rPr lang="en" sz="1200">
                <a:solidFill>
                  <a:srgbClr val="F2F2F2"/>
                </a:solidFill>
                <a:latin typeface="Lato"/>
                <a:ea typeface="Lato"/>
                <a:cs typeface="Lato"/>
                <a:sym typeface="Lato"/>
              </a:rPr>
              <a:t>ogc.org  |</a:t>
            </a:r>
            <a:endParaRPr/>
          </a:p>
        </p:txBody>
      </p:sp>
      <p:sp>
        <p:nvSpPr>
          <p:cNvPr id="36" name="Google Shape;36;p2"/>
          <p:cNvSpPr txBox="1"/>
          <p:nvPr/>
        </p:nvSpPr>
        <p:spPr>
          <a:xfrm>
            <a:off x="7841064" y="5183609"/>
            <a:ext cx="1141200" cy="2838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 sz="1200">
                <a:solidFill>
                  <a:srgbClr val="F2F2F2"/>
                </a:solidFill>
                <a:latin typeface="Lato"/>
                <a:ea typeface="Lato"/>
                <a:cs typeface="Lato"/>
                <a:sym typeface="Lato"/>
              </a:rPr>
              <a:t>‹#›</a:t>
            </a:fld>
            <a:endParaRPr b="0" sz="1200">
              <a:solidFill>
                <a:srgbClr val="F2F2F2"/>
              </a:solidFill>
              <a:latin typeface="Lato"/>
              <a:ea typeface="Lato"/>
              <a:cs typeface="Lato"/>
              <a:sym typeface="Lato"/>
            </a:endParaRPr>
          </a:p>
        </p:txBody>
      </p:sp>
      <p:pic>
        <p:nvPicPr>
          <p:cNvPr descr="A picture containing building, drawing, window&#10;&#10;Description automatically generated" id="37" name="Google Shape;37;p2"/>
          <p:cNvPicPr preferRelativeResize="0"/>
          <p:nvPr/>
        </p:nvPicPr>
        <p:blipFill rotWithShape="1">
          <a:blip r:embed="rId8">
            <a:alphaModFix/>
          </a:blip>
          <a:srcRect b="0" l="0" r="0" t="0"/>
          <a:stretch/>
        </p:blipFill>
        <p:spPr>
          <a:xfrm>
            <a:off x="262893" y="5146939"/>
            <a:ext cx="324582" cy="324582"/>
          </a:xfrm>
          <a:prstGeom prst="rect">
            <a:avLst/>
          </a:prstGeom>
          <a:noFill/>
          <a:ln>
            <a:noFill/>
          </a:ln>
        </p:spPr>
      </p:pic>
      <p:sp>
        <p:nvSpPr>
          <p:cNvPr id="38" name="Google Shape;38;p2"/>
          <p:cNvSpPr txBox="1"/>
          <p:nvPr/>
        </p:nvSpPr>
        <p:spPr>
          <a:xfrm>
            <a:off x="7444289" y="5183609"/>
            <a:ext cx="1141200" cy="283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sz="1200">
                <a:solidFill>
                  <a:srgbClr val="F2F2F2"/>
                </a:solidFill>
                <a:latin typeface="Lato"/>
                <a:ea typeface="Lato"/>
                <a:cs typeface="Lato"/>
                <a:sym typeface="Lato"/>
              </a:rPr>
              <a:t>‹#›</a:t>
            </a:fld>
            <a:endParaRPr sz="1200">
              <a:solidFill>
                <a:srgbClr val="F2F2F2"/>
              </a:solidFill>
              <a:latin typeface="Lato"/>
              <a:ea typeface="Lato"/>
              <a:cs typeface="Lato"/>
              <a:sym typeface="Lato"/>
            </a:endParaRPr>
          </a:p>
        </p:txBody>
      </p:sp>
      <p:sp>
        <p:nvSpPr>
          <p:cNvPr id="39" name="Google Shape;39;p2"/>
          <p:cNvSpPr/>
          <p:nvPr/>
        </p:nvSpPr>
        <p:spPr>
          <a:xfrm>
            <a:off x="531017" y="5180731"/>
            <a:ext cx="3257400" cy="246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 sz="800">
                <a:solidFill>
                  <a:srgbClr val="F2F2F2"/>
                </a:solidFill>
                <a:latin typeface="Lato"/>
                <a:ea typeface="Lato"/>
                <a:cs typeface="Lato"/>
                <a:sym typeface="Lato"/>
              </a:rPr>
              <a:t>Copyright © 2020 Open Geospatial Consortium</a:t>
            </a:r>
            <a:endParaRPr sz="12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1"/>
          <p:cNvSpPr txBox="1"/>
          <p:nvPr>
            <p:ph type="title"/>
          </p:nvPr>
        </p:nvSpPr>
        <p:spPr>
          <a:xfrm>
            <a:off x="311700" y="2150850"/>
            <a:ext cx="8520600" cy="841800"/>
          </a:xfrm>
          <a:prstGeom prst="rect">
            <a:avLst/>
          </a:prstGeom>
        </p:spPr>
        <p:txBody>
          <a:bodyPr anchorCtr="0" anchor="ctr" bIns="34275" lIns="68575" spcFirstLastPara="1" rIns="68575" wrap="square" tIns="3427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0" name="Google Shape;70;p11"/>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1" name="Shape 71"/>
        <p:cNvGrpSpPr/>
        <p:nvPr/>
      </p:nvGrpSpPr>
      <p:grpSpPr>
        <a:xfrm>
          <a:off x="0" y="0"/>
          <a:ext cx="0" cy="0"/>
          <a:chOff x="0" y="0"/>
          <a:chExt cx="0" cy="0"/>
        </a:xfrm>
      </p:grpSpPr>
      <p:pic>
        <p:nvPicPr>
          <p:cNvPr descr="A close up of a sign&#10;&#10;Description automatically generated" id="72" name="Google Shape;72;p12">
            <a:hlinkClick r:id="rId2"/>
          </p:cNvPr>
          <p:cNvPicPr preferRelativeResize="0"/>
          <p:nvPr/>
        </p:nvPicPr>
        <p:blipFill rotWithShape="1">
          <a:blip r:embed="rId3">
            <a:alphaModFix/>
          </a:blip>
          <a:srcRect b="0" l="0" r="0" t="0"/>
          <a:stretch/>
        </p:blipFill>
        <p:spPr>
          <a:xfrm>
            <a:off x="8288958" y="4581911"/>
            <a:ext cx="327378" cy="327378"/>
          </a:xfrm>
          <a:prstGeom prst="rect">
            <a:avLst/>
          </a:prstGeom>
          <a:noFill/>
          <a:ln>
            <a:noFill/>
          </a:ln>
        </p:spPr>
      </p:pic>
      <p:pic>
        <p:nvPicPr>
          <p:cNvPr descr="A picture containing shirt&#10;&#10;Description automatically generated" id="73" name="Google Shape;73;p12">
            <a:hlinkClick r:id="rId4"/>
          </p:cNvPr>
          <p:cNvPicPr preferRelativeResize="0"/>
          <p:nvPr/>
        </p:nvPicPr>
        <p:blipFill rotWithShape="1">
          <a:blip r:embed="rId5">
            <a:alphaModFix/>
          </a:blip>
          <a:srcRect b="0" l="0" r="0" t="0"/>
          <a:stretch/>
        </p:blipFill>
        <p:spPr>
          <a:xfrm>
            <a:off x="8606787" y="4517165"/>
            <a:ext cx="448512" cy="448512"/>
          </a:xfrm>
          <a:prstGeom prst="rect">
            <a:avLst/>
          </a:prstGeom>
          <a:noFill/>
          <a:ln>
            <a:noFill/>
          </a:ln>
        </p:spPr>
      </p:pic>
      <p:sp>
        <p:nvSpPr>
          <p:cNvPr id="74" name="Google Shape;74;p12"/>
          <p:cNvSpPr txBox="1"/>
          <p:nvPr>
            <p:ph idx="12" type="sldNum"/>
          </p:nvPr>
        </p:nvSpPr>
        <p:spPr>
          <a:xfrm>
            <a:off x="8104117" y="4909291"/>
            <a:ext cx="855900" cy="2127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sz="900">
                <a:solidFill>
                  <a:srgbClr val="F2F2F2"/>
                </a:solidFill>
                <a:latin typeface="Lato"/>
                <a:ea typeface="Lato"/>
                <a:cs typeface="Lato"/>
                <a:sym typeface="Lato"/>
              </a:defRPr>
            </a:lvl1pPr>
            <a:lvl2pPr indent="0" lvl="1" marL="0" rtl="0" algn="r">
              <a:spcBef>
                <a:spcPts val="0"/>
              </a:spcBef>
              <a:buNone/>
              <a:defRPr b="0" sz="900">
                <a:solidFill>
                  <a:srgbClr val="F2F2F2"/>
                </a:solidFill>
                <a:latin typeface="Lato"/>
                <a:ea typeface="Lato"/>
                <a:cs typeface="Lato"/>
                <a:sym typeface="Lato"/>
              </a:defRPr>
            </a:lvl2pPr>
            <a:lvl3pPr indent="0" lvl="2" marL="0" rtl="0" algn="r">
              <a:spcBef>
                <a:spcPts val="0"/>
              </a:spcBef>
              <a:buNone/>
              <a:defRPr b="0" sz="900">
                <a:solidFill>
                  <a:srgbClr val="F2F2F2"/>
                </a:solidFill>
                <a:latin typeface="Lato"/>
                <a:ea typeface="Lato"/>
                <a:cs typeface="Lato"/>
                <a:sym typeface="Lato"/>
              </a:defRPr>
            </a:lvl3pPr>
            <a:lvl4pPr indent="0" lvl="3" marL="0" rtl="0" algn="r">
              <a:spcBef>
                <a:spcPts val="0"/>
              </a:spcBef>
              <a:buNone/>
              <a:defRPr b="0" sz="900">
                <a:solidFill>
                  <a:srgbClr val="F2F2F2"/>
                </a:solidFill>
                <a:latin typeface="Lato"/>
                <a:ea typeface="Lato"/>
                <a:cs typeface="Lato"/>
                <a:sym typeface="Lato"/>
              </a:defRPr>
            </a:lvl4pPr>
            <a:lvl5pPr indent="0" lvl="4" marL="0" rtl="0" algn="r">
              <a:spcBef>
                <a:spcPts val="0"/>
              </a:spcBef>
              <a:buNone/>
              <a:defRPr b="0" sz="900">
                <a:solidFill>
                  <a:srgbClr val="F2F2F2"/>
                </a:solidFill>
                <a:latin typeface="Lato"/>
                <a:ea typeface="Lato"/>
                <a:cs typeface="Lato"/>
                <a:sym typeface="Lato"/>
              </a:defRPr>
            </a:lvl5pPr>
            <a:lvl6pPr indent="0" lvl="5" marL="0" rtl="0" algn="r">
              <a:spcBef>
                <a:spcPts val="0"/>
              </a:spcBef>
              <a:buNone/>
              <a:defRPr b="0" sz="900">
                <a:solidFill>
                  <a:srgbClr val="F2F2F2"/>
                </a:solidFill>
                <a:latin typeface="Lato"/>
                <a:ea typeface="Lato"/>
                <a:cs typeface="Lato"/>
                <a:sym typeface="Lato"/>
              </a:defRPr>
            </a:lvl6pPr>
            <a:lvl7pPr indent="0" lvl="6" marL="0" rtl="0" algn="r">
              <a:spcBef>
                <a:spcPts val="0"/>
              </a:spcBef>
              <a:buNone/>
              <a:defRPr b="0" sz="900">
                <a:solidFill>
                  <a:srgbClr val="F2F2F2"/>
                </a:solidFill>
                <a:latin typeface="Lato"/>
                <a:ea typeface="Lato"/>
                <a:cs typeface="Lato"/>
                <a:sym typeface="Lato"/>
              </a:defRPr>
            </a:lvl7pPr>
            <a:lvl8pPr indent="0" lvl="7" marL="0" rtl="0" algn="r">
              <a:spcBef>
                <a:spcPts val="0"/>
              </a:spcBef>
              <a:buNone/>
              <a:defRPr b="0" sz="900">
                <a:solidFill>
                  <a:srgbClr val="F2F2F2"/>
                </a:solidFill>
                <a:latin typeface="Lato"/>
                <a:ea typeface="Lato"/>
                <a:cs typeface="Lato"/>
                <a:sym typeface="Lato"/>
              </a:defRPr>
            </a:lvl8pPr>
            <a:lvl9pPr indent="0" lvl="8" marL="0" rtl="0" algn="r">
              <a:spcBef>
                <a:spcPts val="0"/>
              </a:spcBef>
              <a:buNone/>
              <a:defRPr b="0" sz="900">
                <a:solidFill>
                  <a:srgbClr val="F2F2F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7" name="Shape 87"/>
        <p:cNvGrpSpPr/>
        <p:nvPr/>
      </p:nvGrpSpPr>
      <p:grpSpPr>
        <a:xfrm>
          <a:off x="0" y="0"/>
          <a:ext cx="0" cy="0"/>
          <a:chOff x="0" y="0"/>
          <a:chExt cx="0" cy="0"/>
        </a:xfrm>
      </p:grpSpPr>
      <p:pic>
        <p:nvPicPr>
          <p:cNvPr descr="A close up of a sign&#10;&#10;Description automatically generated" id="88" name="Google Shape;88;p14">
            <a:hlinkClick r:id="rId2"/>
          </p:cNvPr>
          <p:cNvPicPr preferRelativeResize="0"/>
          <p:nvPr/>
        </p:nvPicPr>
        <p:blipFill rotWithShape="1">
          <a:blip r:embed="rId3">
            <a:alphaModFix/>
          </a:blip>
          <a:srcRect b="0" l="0" r="0" t="0"/>
          <a:stretch/>
        </p:blipFill>
        <p:spPr>
          <a:xfrm>
            <a:off x="8288958" y="4581911"/>
            <a:ext cx="327378" cy="327378"/>
          </a:xfrm>
          <a:prstGeom prst="rect">
            <a:avLst/>
          </a:prstGeom>
          <a:noFill/>
          <a:ln>
            <a:noFill/>
          </a:ln>
        </p:spPr>
      </p:pic>
      <p:pic>
        <p:nvPicPr>
          <p:cNvPr descr="A picture containing shirt&#10;&#10;Description automatically generated" id="89" name="Google Shape;89;p14">
            <a:hlinkClick r:id="rId4"/>
          </p:cNvPr>
          <p:cNvPicPr preferRelativeResize="0"/>
          <p:nvPr/>
        </p:nvPicPr>
        <p:blipFill rotWithShape="1">
          <a:blip r:embed="rId5">
            <a:alphaModFix/>
          </a:blip>
          <a:srcRect b="0" l="0" r="0" t="0"/>
          <a:stretch/>
        </p:blipFill>
        <p:spPr>
          <a:xfrm>
            <a:off x="8606787" y="4517165"/>
            <a:ext cx="448512" cy="448512"/>
          </a:xfrm>
          <a:prstGeom prst="rect">
            <a:avLst/>
          </a:prstGeom>
          <a:noFill/>
          <a:ln>
            <a:noFill/>
          </a:ln>
        </p:spPr>
      </p:pic>
      <p:sp>
        <p:nvSpPr>
          <p:cNvPr id="90" name="Google Shape;90;p14"/>
          <p:cNvSpPr txBox="1"/>
          <p:nvPr>
            <p:ph idx="12" type="sldNum"/>
          </p:nvPr>
        </p:nvSpPr>
        <p:spPr>
          <a:xfrm>
            <a:off x="8104117" y="4909291"/>
            <a:ext cx="855900" cy="2127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sz="900">
                <a:solidFill>
                  <a:srgbClr val="F2F2F2"/>
                </a:solidFill>
                <a:latin typeface="Lato"/>
                <a:ea typeface="Lato"/>
                <a:cs typeface="Lato"/>
                <a:sym typeface="Lato"/>
              </a:defRPr>
            </a:lvl1pPr>
            <a:lvl2pPr indent="0" lvl="1" marL="0" rtl="0" algn="r">
              <a:spcBef>
                <a:spcPts val="0"/>
              </a:spcBef>
              <a:buNone/>
              <a:defRPr b="0" sz="900">
                <a:solidFill>
                  <a:srgbClr val="F2F2F2"/>
                </a:solidFill>
                <a:latin typeface="Lato"/>
                <a:ea typeface="Lato"/>
                <a:cs typeface="Lato"/>
                <a:sym typeface="Lato"/>
              </a:defRPr>
            </a:lvl2pPr>
            <a:lvl3pPr indent="0" lvl="2" marL="0" rtl="0" algn="r">
              <a:spcBef>
                <a:spcPts val="0"/>
              </a:spcBef>
              <a:buNone/>
              <a:defRPr b="0" sz="900">
                <a:solidFill>
                  <a:srgbClr val="F2F2F2"/>
                </a:solidFill>
                <a:latin typeface="Lato"/>
                <a:ea typeface="Lato"/>
                <a:cs typeface="Lato"/>
                <a:sym typeface="Lato"/>
              </a:defRPr>
            </a:lvl3pPr>
            <a:lvl4pPr indent="0" lvl="3" marL="0" rtl="0" algn="r">
              <a:spcBef>
                <a:spcPts val="0"/>
              </a:spcBef>
              <a:buNone/>
              <a:defRPr b="0" sz="900">
                <a:solidFill>
                  <a:srgbClr val="F2F2F2"/>
                </a:solidFill>
                <a:latin typeface="Lato"/>
                <a:ea typeface="Lato"/>
                <a:cs typeface="Lato"/>
                <a:sym typeface="Lato"/>
              </a:defRPr>
            </a:lvl4pPr>
            <a:lvl5pPr indent="0" lvl="4" marL="0" rtl="0" algn="r">
              <a:spcBef>
                <a:spcPts val="0"/>
              </a:spcBef>
              <a:buNone/>
              <a:defRPr b="0" sz="900">
                <a:solidFill>
                  <a:srgbClr val="F2F2F2"/>
                </a:solidFill>
                <a:latin typeface="Lato"/>
                <a:ea typeface="Lato"/>
                <a:cs typeface="Lato"/>
                <a:sym typeface="Lato"/>
              </a:defRPr>
            </a:lvl5pPr>
            <a:lvl6pPr indent="0" lvl="5" marL="0" rtl="0" algn="r">
              <a:spcBef>
                <a:spcPts val="0"/>
              </a:spcBef>
              <a:buNone/>
              <a:defRPr b="0" sz="900">
                <a:solidFill>
                  <a:srgbClr val="F2F2F2"/>
                </a:solidFill>
                <a:latin typeface="Lato"/>
                <a:ea typeface="Lato"/>
                <a:cs typeface="Lato"/>
                <a:sym typeface="Lato"/>
              </a:defRPr>
            </a:lvl6pPr>
            <a:lvl7pPr indent="0" lvl="6" marL="0" rtl="0" algn="r">
              <a:spcBef>
                <a:spcPts val="0"/>
              </a:spcBef>
              <a:buNone/>
              <a:defRPr b="0" sz="900">
                <a:solidFill>
                  <a:srgbClr val="F2F2F2"/>
                </a:solidFill>
                <a:latin typeface="Lato"/>
                <a:ea typeface="Lato"/>
                <a:cs typeface="Lato"/>
                <a:sym typeface="Lato"/>
              </a:defRPr>
            </a:lvl7pPr>
            <a:lvl8pPr indent="0" lvl="7" marL="0" rtl="0" algn="r">
              <a:spcBef>
                <a:spcPts val="0"/>
              </a:spcBef>
              <a:buNone/>
              <a:defRPr b="0" sz="900">
                <a:solidFill>
                  <a:srgbClr val="F2F2F2"/>
                </a:solidFill>
                <a:latin typeface="Lato"/>
                <a:ea typeface="Lato"/>
                <a:cs typeface="Lato"/>
                <a:sym typeface="Lato"/>
              </a:defRPr>
            </a:lvl8pPr>
            <a:lvl9pPr indent="0" lvl="8" marL="0" rtl="0" algn="r">
              <a:spcBef>
                <a:spcPts val="0"/>
              </a:spcBef>
              <a:buNone/>
              <a:defRPr b="0" sz="900">
                <a:solidFill>
                  <a:srgbClr val="F2F2F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91" name="Shape 91"/>
        <p:cNvGrpSpPr/>
        <p:nvPr/>
      </p:nvGrpSpPr>
      <p:grpSpPr>
        <a:xfrm>
          <a:off x="0" y="0"/>
          <a:ext cx="0" cy="0"/>
          <a:chOff x="0" y="0"/>
          <a:chExt cx="0" cy="0"/>
        </a:xfrm>
      </p:grpSpPr>
      <p:pic>
        <p:nvPicPr>
          <p:cNvPr descr="A close up of a sign&#10;&#10;Description automatically generated" id="92" name="Google Shape;92;p15">
            <a:hlinkClick r:id="rId2"/>
          </p:cNvPr>
          <p:cNvPicPr preferRelativeResize="0"/>
          <p:nvPr/>
        </p:nvPicPr>
        <p:blipFill rotWithShape="1">
          <a:blip r:embed="rId3">
            <a:alphaModFix/>
          </a:blip>
          <a:srcRect b="0" l="0" r="0" t="0"/>
          <a:stretch/>
        </p:blipFill>
        <p:spPr>
          <a:xfrm>
            <a:off x="8288958" y="4581911"/>
            <a:ext cx="327378" cy="327378"/>
          </a:xfrm>
          <a:prstGeom prst="rect">
            <a:avLst/>
          </a:prstGeom>
          <a:noFill/>
          <a:ln>
            <a:noFill/>
          </a:ln>
        </p:spPr>
      </p:pic>
      <p:pic>
        <p:nvPicPr>
          <p:cNvPr descr="A picture containing shirt&#10;&#10;Description automatically generated" id="93" name="Google Shape;93;p15">
            <a:hlinkClick r:id="rId4"/>
          </p:cNvPr>
          <p:cNvPicPr preferRelativeResize="0"/>
          <p:nvPr/>
        </p:nvPicPr>
        <p:blipFill rotWithShape="1">
          <a:blip r:embed="rId5">
            <a:alphaModFix/>
          </a:blip>
          <a:srcRect b="0" l="0" r="0" t="0"/>
          <a:stretch/>
        </p:blipFill>
        <p:spPr>
          <a:xfrm>
            <a:off x="8606787" y="4517165"/>
            <a:ext cx="448512" cy="448512"/>
          </a:xfrm>
          <a:prstGeom prst="rect">
            <a:avLst/>
          </a:prstGeom>
          <a:noFill/>
          <a:ln>
            <a:noFill/>
          </a:ln>
        </p:spPr>
      </p:pic>
      <p:sp>
        <p:nvSpPr>
          <p:cNvPr id="94" name="Google Shape;94;p15"/>
          <p:cNvSpPr txBox="1"/>
          <p:nvPr>
            <p:ph idx="12" type="sldNum"/>
          </p:nvPr>
        </p:nvSpPr>
        <p:spPr>
          <a:xfrm>
            <a:off x="8104117" y="4909291"/>
            <a:ext cx="855900" cy="2127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sz="900">
                <a:solidFill>
                  <a:srgbClr val="F2F2F2"/>
                </a:solidFill>
                <a:latin typeface="Lato"/>
                <a:ea typeface="Lato"/>
                <a:cs typeface="Lato"/>
                <a:sym typeface="Lato"/>
              </a:defRPr>
            </a:lvl1pPr>
            <a:lvl2pPr indent="0" lvl="1" marL="0" rtl="0" algn="r">
              <a:spcBef>
                <a:spcPts val="0"/>
              </a:spcBef>
              <a:buNone/>
              <a:defRPr b="0" sz="900">
                <a:solidFill>
                  <a:srgbClr val="F2F2F2"/>
                </a:solidFill>
                <a:latin typeface="Lato"/>
                <a:ea typeface="Lato"/>
                <a:cs typeface="Lato"/>
                <a:sym typeface="Lato"/>
              </a:defRPr>
            </a:lvl2pPr>
            <a:lvl3pPr indent="0" lvl="2" marL="0" rtl="0" algn="r">
              <a:spcBef>
                <a:spcPts val="0"/>
              </a:spcBef>
              <a:buNone/>
              <a:defRPr b="0" sz="900">
                <a:solidFill>
                  <a:srgbClr val="F2F2F2"/>
                </a:solidFill>
                <a:latin typeface="Lato"/>
                <a:ea typeface="Lato"/>
                <a:cs typeface="Lato"/>
                <a:sym typeface="Lato"/>
              </a:defRPr>
            </a:lvl3pPr>
            <a:lvl4pPr indent="0" lvl="3" marL="0" rtl="0" algn="r">
              <a:spcBef>
                <a:spcPts val="0"/>
              </a:spcBef>
              <a:buNone/>
              <a:defRPr b="0" sz="900">
                <a:solidFill>
                  <a:srgbClr val="F2F2F2"/>
                </a:solidFill>
                <a:latin typeface="Lato"/>
                <a:ea typeface="Lato"/>
                <a:cs typeface="Lato"/>
                <a:sym typeface="Lato"/>
              </a:defRPr>
            </a:lvl4pPr>
            <a:lvl5pPr indent="0" lvl="4" marL="0" rtl="0" algn="r">
              <a:spcBef>
                <a:spcPts val="0"/>
              </a:spcBef>
              <a:buNone/>
              <a:defRPr b="0" sz="900">
                <a:solidFill>
                  <a:srgbClr val="F2F2F2"/>
                </a:solidFill>
                <a:latin typeface="Lato"/>
                <a:ea typeface="Lato"/>
                <a:cs typeface="Lato"/>
                <a:sym typeface="Lato"/>
              </a:defRPr>
            </a:lvl5pPr>
            <a:lvl6pPr indent="0" lvl="5" marL="0" rtl="0" algn="r">
              <a:spcBef>
                <a:spcPts val="0"/>
              </a:spcBef>
              <a:buNone/>
              <a:defRPr b="0" sz="900">
                <a:solidFill>
                  <a:srgbClr val="F2F2F2"/>
                </a:solidFill>
                <a:latin typeface="Lato"/>
                <a:ea typeface="Lato"/>
                <a:cs typeface="Lato"/>
                <a:sym typeface="Lato"/>
              </a:defRPr>
            </a:lvl6pPr>
            <a:lvl7pPr indent="0" lvl="6" marL="0" rtl="0" algn="r">
              <a:spcBef>
                <a:spcPts val="0"/>
              </a:spcBef>
              <a:buNone/>
              <a:defRPr b="0" sz="900">
                <a:solidFill>
                  <a:srgbClr val="F2F2F2"/>
                </a:solidFill>
                <a:latin typeface="Lato"/>
                <a:ea typeface="Lato"/>
                <a:cs typeface="Lato"/>
                <a:sym typeface="Lato"/>
              </a:defRPr>
            </a:lvl7pPr>
            <a:lvl8pPr indent="0" lvl="7" marL="0" rtl="0" algn="r">
              <a:spcBef>
                <a:spcPts val="0"/>
              </a:spcBef>
              <a:buNone/>
              <a:defRPr b="0" sz="900">
                <a:solidFill>
                  <a:srgbClr val="F2F2F2"/>
                </a:solidFill>
                <a:latin typeface="Lato"/>
                <a:ea typeface="Lato"/>
                <a:cs typeface="Lato"/>
                <a:sym typeface="Lato"/>
              </a:defRPr>
            </a:lvl8pPr>
            <a:lvl9pPr indent="0" lvl="8" marL="0" rtl="0" algn="r">
              <a:spcBef>
                <a:spcPts val="0"/>
              </a:spcBef>
              <a:buNone/>
              <a:defRPr b="0" sz="900">
                <a:solidFill>
                  <a:srgbClr val="F2F2F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Only">
  <p:cSld name="CUSTOM">
    <p:spTree>
      <p:nvGrpSpPr>
        <p:cNvPr id="40" name="Shape 40"/>
        <p:cNvGrpSpPr/>
        <p:nvPr/>
      </p:nvGrpSpPr>
      <p:grpSpPr>
        <a:xfrm>
          <a:off x="0" y="0"/>
          <a:ext cx="0" cy="0"/>
          <a:chOff x="0" y="0"/>
          <a:chExt cx="0" cy="0"/>
        </a:xfrm>
      </p:grpSpPr>
      <p:sp>
        <p:nvSpPr>
          <p:cNvPr id="41" name="Google Shape;41;p3"/>
          <p:cNvSpPr txBox="1"/>
          <p:nvPr>
            <p:ph type="title"/>
          </p:nvPr>
        </p:nvSpPr>
        <p:spPr>
          <a:xfrm>
            <a:off x="167782" y="41464"/>
            <a:ext cx="7886700" cy="574200"/>
          </a:xfrm>
          <a:prstGeom prst="rect">
            <a:avLst/>
          </a:prstGeom>
        </p:spPr>
        <p:txBody>
          <a:bodyPr anchorCtr="0" anchor="t" bIns="34275" lIns="68575" spcFirstLastPara="1" rIns="68575" wrap="square" tIns="34275">
            <a:noAutofit/>
          </a:bodyPr>
          <a:lstStyle>
            <a:lvl1pPr lvl="0">
              <a:spcBef>
                <a:spcPts val="0"/>
              </a:spcBef>
              <a:spcAft>
                <a:spcPts val="0"/>
              </a:spcAft>
              <a:buSzPts val="2700"/>
              <a:buNone/>
              <a:defRPr>
                <a:latin typeface="Arial"/>
                <a:ea typeface="Arial"/>
                <a:cs typeface="Arial"/>
                <a:sym typeface="Arial"/>
              </a:defRPr>
            </a:lvl1pPr>
            <a:lvl2pPr lvl="1">
              <a:spcBef>
                <a:spcPts val="0"/>
              </a:spcBef>
              <a:spcAft>
                <a:spcPts val="0"/>
              </a:spcAft>
              <a:buSzPts val="1100"/>
              <a:buNone/>
              <a:defRPr>
                <a:latin typeface="Arial"/>
                <a:ea typeface="Arial"/>
                <a:cs typeface="Arial"/>
                <a:sym typeface="Arial"/>
              </a:defRPr>
            </a:lvl2pPr>
            <a:lvl3pPr lvl="2">
              <a:spcBef>
                <a:spcPts val="0"/>
              </a:spcBef>
              <a:spcAft>
                <a:spcPts val="0"/>
              </a:spcAft>
              <a:buSzPts val="1100"/>
              <a:buNone/>
              <a:defRPr>
                <a:latin typeface="Arial"/>
                <a:ea typeface="Arial"/>
                <a:cs typeface="Arial"/>
                <a:sym typeface="Arial"/>
              </a:defRPr>
            </a:lvl3pPr>
            <a:lvl4pPr lvl="3">
              <a:spcBef>
                <a:spcPts val="0"/>
              </a:spcBef>
              <a:spcAft>
                <a:spcPts val="0"/>
              </a:spcAft>
              <a:buSzPts val="1100"/>
              <a:buNone/>
              <a:defRPr>
                <a:latin typeface="Arial"/>
                <a:ea typeface="Arial"/>
                <a:cs typeface="Arial"/>
                <a:sym typeface="Arial"/>
              </a:defRPr>
            </a:lvl4pPr>
            <a:lvl5pPr lvl="4">
              <a:spcBef>
                <a:spcPts val="0"/>
              </a:spcBef>
              <a:spcAft>
                <a:spcPts val="0"/>
              </a:spcAft>
              <a:buSzPts val="1100"/>
              <a:buNone/>
              <a:defRPr>
                <a:latin typeface="Arial"/>
                <a:ea typeface="Arial"/>
                <a:cs typeface="Arial"/>
                <a:sym typeface="Arial"/>
              </a:defRPr>
            </a:lvl5pPr>
            <a:lvl6pPr lvl="5">
              <a:spcBef>
                <a:spcPts val="0"/>
              </a:spcBef>
              <a:spcAft>
                <a:spcPts val="0"/>
              </a:spcAft>
              <a:buSzPts val="1100"/>
              <a:buNone/>
              <a:defRPr>
                <a:latin typeface="Arial"/>
                <a:ea typeface="Arial"/>
                <a:cs typeface="Arial"/>
                <a:sym typeface="Arial"/>
              </a:defRPr>
            </a:lvl6pPr>
            <a:lvl7pPr lvl="6">
              <a:spcBef>
                <a:spcPts val="0"/>
              </a:spcBef>
              <a:spcAft>
                <a:spcPts val="0"/>
              </a:spcAft>
              <a:buSzPts val="1100"/>
              <a:buNone/>
              <a:defRPr>
                <a:latin typeface="Arial"/>
                <a:ea typeface="Arial"/>
                <a:cs typeface="Arial"/>
                <a:sym typeface="Arial"/>
              </a:defRPr>
            </a:lvl7pPr>
            <a:lvl8pPr lvl="7">
              <a:spcBef>
                <a:spcPts val="0"/>
              </a:spcBef>
              <a:spcAft>
                <a:spcPts val="0"/>
              </a:spcAft>
              <a:buSzPts val="1100"/>
              <a:buNone/>
              <a:defRPr>
                <a:latin typeface="Arial"/>
                <a:ea typeface="Arial"/>
                <a:cs typeface="Arial"/>
                <a:sym typeface="Arial"/>
              </a:defRPr>
            </a:lvl8pPr>
            <a:lvl9pPr lvl="8">
              <a:spcBef>
                <a:spcPts val="0"/>
              </a:spcBef>
              <a:spcAft>
                <a:spcPts val="0"/>
              </a:spcAft>
              <a:buSzPts val="1100"/>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Master">
  <p:cSld name="Content Master">
    <p:spTree>
      <p:nvGrpSpPr>
        <p:cNvPr id="42" name="Shape 42"/>
        <p:cNvGrpSpPr/>
        <p:nvPr/>
      </p:nvGrpSpPr>
      <p:grpSpPr>
        <a:xfrm>
          <a:off x="0" y="0"/>
          <a:ext cx="0" cy="0"/>
          <a:chOff x="0" y="0"/>
          <a:chExt cx="0" cy="0"/>
        </a:xfrm>
      </p:grpSpPr>
      <p:sp>
        <p:nvSpPr>
          <p:cNvPr id="43" name="Google Shape;43;p4"/>
          <p:cNvSpPr txBox="1"/>
          <p:nvPr>
            <p:ph idx="1" type="body"/>
          </p:nvPr>
        </p:nvSpPr>
        <p:spPr>
          <a:xfrm>
            <a:off x="250580" y="872128"/>
            <a:ext cx="78867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0"/>
              </a:spcBef>
              <a:spcAft>
                <a:spcPts val="0"/>
              </a:spcAft>
              <a:buClr>
                <a:srgbClr val="092745"/>
              </a:buClr>
              <a:buSzPts val="2100"/>
              <a:buChar char="•"/>
              <a:defRPr/>
            </a:lvl1pPr>
            <a:lvl2pPr indent="-342900" lvl="1" marL="914400" rtl="0" algn="l">
              <a:lnSpc>
                <a:spcPct val="100000"/>
              </a:lnSpc>
              <a:spcBef>
                <a:spcPts val="500"/>
              </a:spcBef>
              <a:spcAft>
                <a:spcPts val="0"/>
              </a:spcAft>
              <a:buClr>
                <a:schemeClr val="dk1"/>
              </a:buClr>
              <a:buSzPts val="1800"/>
              <a:buChar char="•"/>
              <a:defRPr/>
            </a:lvl2pPr>
            <a:lvl3pPr indent="-323850" lvl="2" marL="1371600" rtl="0" algn="l">
              <a:lnSpc>
                <a:spcPct val="100000"/>
              </a:lnSpc>
              <a:spcBef>
                <a:spcPts val="500"/>
              </a:spcBef>
              <a:spcAft>
                <a:spcPts val="0"/>
              </a:spcAft>
              <a:buClr>
                <a:schemeClr val="dk1"/>
              </a:buClr>
              <a:buSzPts val="15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4" name="Google Shape;44;p4"/>
          <p:cNvSpPr txBox="1"/>
          <p:nvPr>
            <p:ph idx="12" type="sldNum"/>
          </p:nvPr>
        </p:nvSpPr>
        <p:spPr>
          <a:xfrm>
            <a:off x="8104117" y="4909291"/>
            <a:ext cx="855900" cy="2127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sz="900">
                <a:solidFill>
                  <a:srgbClr val="F2F2F2"/>
                </a:solidFill>
                <a:latin typeface="Lato"/>
                <a:ea typeface="Lato"/>
                <a:cs typeface="Lato"/>
                <a:sym typeface="Lato"/>
              </a:defRPr>
            </a:lvl1pPr>
            <a:lvl2pPr indent="0" lvl="1" marL="0" rtl="0" algn="r">
              <a:spcBef>
                <a:spcPts val="0"/>
              </a:spcBef>
              <a:buNone/>
              <a:defRPr b="0" sz="900">
                <a:solidFill>
                  <a:srgbClr val="F2F2F2"/>
                </a:solidFill>
                <a:latin typeface="Lato"/>
                <a:ea typeface="Lato"/>
                <a:cs typeface="Lato"/>
                <a:sym typeface="Lato"/>
              </a:defRPr>
            </a:lvl2pPr>
            <a:lvl3pPr indent="0" lvl="2" marL="0" rtl="0" algn="r">
              <a:spcBef>
                <a:spcPts val="0"/>
              </a:spcBef>
              <a:buNone/>
              <a:defRPr b="0" sz="900">
                <a:solidFill>
                  <a:srgbClr val="F2F2F2"/>
                </a:solidFill>
                <a:latin typeface="Lato"/>
                <a:ea typeface="Lato"/>
                <a:cs typeface="Lato"/>
                <a:sym typeface="Lato"/>
              </a:defRPr>
            </a:lvl3pPr>
            <a:lvl4pPr indent="0" lvl="3" marL="0" rtl="0" algn="r">
              <a:spcBef>
                <a:spcPts val="0"/>
              </a:spcBef>
              <a:buNone/>
              <a:defRPr b="0" sz="900">
                <a:solidFill>
                  <a:srgbClr val="F2F2F2"/>
                </a:solidFill>
                <a:latin typeface="Lato"/>
                <a:ea typeface="Lato"/>
                <a:cs typeface="Lato"/>
                <a:sym typeface="Lato"/>
              </a:defRPr>
            </a:lvl4pPr>
            <a:lvl5pPr indent="0" lvl="4" marL="0" rtl="0" algn="r">
              <a:spcBef>
                <a:spcPts val="0"/>
              </a:spcBef>
              <a:buNone/>
              <a:defRPr b="0" sz="900">
                <a:solidFill>
                  <a:srgbClr val="F2F2F2"/>
                </a:solidFill>
                <a:latin typeface="Lato"/>
                <a:ea typeface="Lato"/>
                <a:cs typeface="Lato"/>
                <a:sym typeface="Lato"/>
              </a:defRPr>
            </a:lvl5pPr>
            <a:lvl6pPr indent="0" lvl="5" marL="0" rtl="0" algn="r">
              <a:spcBef>
                <a:spcPts val="0"/>
              </a:spcBef>
              <a:buNone/>
              <a:defRPr b="0" sz="900">
                <a:solidFill>
                  <a:srgbClr val="F2F2F2"/>
                </a:solidFill>
                <a:latin typeface="Lato"/>
                <a:ea typeface="Lato"/>
                <a:cs typeface="Lato"/>
                <a:sym typeface="Lato"/>
              </a:defRPr>
            </a:lvl6pPr>
            <a:lvl7pPr indent="0" lvl="6" marL="0" rtl="0" algn="r">
              <a:spcBef>
                <a:spcPts val="0"/>
              </a:spcBef>
              <a:buNone/>
              <a:defRPr b="0" sz="900">
                <a:solidFill>
                  <a:srgbClr val="F2F2F2"/>
                </a:solidFill>
                <a:latin typeface="Lato"/>
                <a:ea typeface="Lato"/>
                <a:cs typeface="Lato"/>
                <a:sym typeface="Lato"/>
              </a:defRPr>
            </a:lvl7pPr>
            <a:lvl8pPr indent="0" lvl="7" marL="0" rtl="0" algn="r">
              <a:spcBef>
                <a:spcPts val="0"/>
              </a:spcBef>
              <a:buNone/>
              <a:defRPr b="0" sz="900">
                <a:solidFill>
                  <a:srgbClr val="F2F2F2"/>
                </a:solidFill>
                <a:latin typeface="Lato"/>
                <a:ea typeface="Lato"/>
                <a:cs typeface="Lato"/>
                <a:sym typeface="Lato"/>
              </a:defRPr>
            </a:lvl8pPr>
            <a:lvl9pPr indent="0" lvl="8" marL="0" rtl="0" algn="r">
              <a:spcBef>
                <a:spcPts val="0"/>
              </a:spcBef>
              <a:buNone/>
              <a:defRPr b="0" sz="900">
                <a:solidFill>
                  <a:srgbClr val="F2F2F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45" name="Google Shape;45;p4"/>
          <p:cNvSpPr txBox="1"/>
          <p:nvPr>
            <p:ph type="title"/>
          </p:nvPr>
        </p:nvSpPr>
        <p:spPr>
          <a:xfrm>
            <a:off x="167782" y="41464"/>
            <a:ext cx="7886700" cy="57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F2F2F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6" name="Shape 46"/>
        <p:cNvGrpSpPr/>
        <p:nvPr/>
      </p:nvGrpSpPr>
      <p:grpSpPr>
        <a:xfrm>
          <a:off x="0" y="0"/>
          <a:ext cx="0" cy="0"/>
          <a:chOff x="0" y="0"/>
          <a:chExt cx="0" cy="0"/>
        </a:xfrm>
      </p:grpSpPr>
      <p:sp>
        <p:nvSpPr>
          <p:cNvPr id="47" name="Google Shape;47;p5"/>
          <p:cNvSpPr txBox="1"/>
          <p:nvPr>
            <p:ph idx="1" type="body"/>
          </p:nvPr>
        </p:nvSpPr>
        <p:spPr>
          <a:xfrm>
            <a:off x="628650" y="876847"/>
            <a:ext cx="38862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Clr>
                <a:srgbClr val="092745"/>
              </a:buClr>
              <a:buSzPts val="2100"/>
              <a:buChar char="•"/>
              <a:defRPr/>
            </a:lvl1pPr>
            <a:lvl2pPr indent="-342900" lvl="1" marL="914400" rtl="0" algn="l">
              <a:lnSpc>
                <a:spcPct val="100000"/>
              </a:lnSpc>
              <a:spcBef>
                <a:spcPts val="500"/>
              </a:spcBef>
              <a:spcAft>
                <a:spcPts val="0"/>
              </a:spcAft>
              <a:buClr>
                <a:schemeClr val="dk1"/>
              </a:buClr>
              <a:buSzPts val="1800"/>
              <a:buChar char="•"/>
              <a:defRPr/>
            </a:lvl2pPr>
            <a:lvl3pPr indent="-323850" lvl="2" marL="1371600" rtl="0" algn="l">
              <a:lnSpc>
                <a:spcPct val="100000"/>
              </a:lnSpc>
              <a:spcBef>
                <a:spcPts val="500"/>
              </a:spcBef>
              <a:spcAft>
                <a:spcPts val="0"/>
              </a:spcAft>
              <a:buClr>
                <a:schemeClr val="dk1"/>
              </a:buClr>
              <a:buSzPts val="15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 name="Google Shape;48;p5"/>
          <p:cNvSpPr txBox="1"/>
          <p:nvPr>
            <p:ph idx="2" type="body"/>
          </p:nvPr>
        </p:nvSpPr>
        <p:spPr>
          <a:xfrm>
            <a:off x="4629150" y="876847"/>
            <a:ext cx="38862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Clr>
                <a:srgbClr val="092745"/>
              </a:buClr>
              <a:buSzPts val="2100"/>
              <a:buChar char="•"/>
              <a:defRPr/>
            </a:lvl1pPr>
            <a:lvl2pPr indent="-342900" lvl="1" marL="914400" rtl="0" algn="l">
              <a:lnSpc>
                <a:spcPct val="100000"/>
              </a:lnSpc>
              <a:spcBef>
                <a:spcPts val="500"/>
              </a:spcBef>
              <a:spcAft>
                <a:spcPts val="0"/>
              </a:spcAft>
              <a:buClr>
                <a:schemeClr val="dk1"/>
              </a:buClr>
              <a:buSzPts val="1800"/>
              <a:buChar char="•"/>
              <a:defRPr/>
            </a:lvl2pPr>
            <a:lvl3pPr indent="-323850" lvl="2" marL="1371600" rtl="0" algn="l">
              <a:lnSpc>
                <a:spcPct val="100000"/>
              </a:lnSpc>
              <a:spcBef>
                <a:spcPts val="500"/>
              </a:spcBef>
              <a:spcAft>
                <a:spcPts val="0"/>
              </a:spcAft>
              <a:buClr>
                <a:schemeClr val="dk1"/>
              </a:buClr>
              <a:buSzPts val="15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9" name="Google Shape;49;p5"/>
          <p:cNvSpPr txBox="1"/>
          <p:nvPr>
            <p:ph idx="12" type="sldNum"/>
          </p:nvPr>
        </p:nvSpPr>
        <p:spPr>
          <a:xfrm>
            <a:off x="8104117" y="4909291"/>
            <a:ext cx="855900" cy="2127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sz="900">
                <a:solidFill>
                  <a:srgbClr val="F2F2F2"/>
                </a:solidFill>
                <a:latin typeface="Lato"/>
                <a:ea typeface="Lato"/>
                <a:cs typeface="Lato"/>
                <a:sym typeface="Lato"/>
              </a:defRPr>
            </a:lvl1pPr>
            <a:lvl2pPr indent="0" lvl="1" marL="0" rtl="0" algn="r">
              <a:spcBef>
                <a:spcPts val="0"/>
              </a:spcBef>
              <a:buNone/>
              <a:defRPr b="0" sz="900">
                <a:solidFill>
                  <a:srgbClr val="F2F2F2"/>
                </a:solidFill>
                <a:latin typeface="Lato"/>
                <a:ea typeface="Lato"/>
                <a:cs typeface="Lato"/>
                <a:sym typeface="Lato"/>
              </a:defRPr>
            </a:lvl2pPr>
            <a:lvl3pPr indent="0" lvl="2" marL="0" rtl="0" algn="r">
              <a:spcBef>
                <a:spcPts val="0"/>
              </a:spcBef>
              <a:buNone/>
              <a:defRPr b="0" sz="900">
                <a:solidFill>
                  <a:srgbClr val="F2F2F2"/>
                </a:solidFill>
                <a:latin typeface="Lato"/>
                <a:ea typeface="Lato"/>
                <a:cs typeface="Lato"/>
                <a:sym typeface="Lato"/>
              </a:defRPr>
            </a:lvl3pPr>
            <a:lvl4pPr indent="0" lvl="3" marL="0" rtl="0" algn="r">
              <a:spcBef>
                <a:spcPts val="0"/>
              </a:spcBef>
              <a:buNone/>
              <a:defRPr b="0" sz="900">
                <a:solidFill>
                  <a:srgbClr val="F2F2F2"/>
                </a:solidFill>
                <a:latin typeface="Lato"/>
                <a:ea typeface="Lato"/>
                <a:cs typeface="Lato"/>
                <a:sym typeface="Lato"/>
              </a:defRPr>
            </a:lvl4pPr>
            <a:lvl5pPr indent="0" lvl="4" marL="0" rtl="0" algn="r">
              <a:spcBef>
                <a:spcPts val="0"/>
              </a:spcBef>
              <a:buNone/>
              <a:defRPr b="0" sz="900">
                <a:solidFill>
                  <a:srgbClr val="F2F2F2"/>
                </a:solidFill>
                <a:latin typeface="Lato"/>
                <a:ea typeface="Lato"/>
                <a:cs typeface="Lato"/>
                <a:sym typeface="Lato"/>
              </a:defRPr>
            </a:lvl5pPr>
            <a:lvl6pPr indent="0" lvl="5" marL="0" rtl="0" algn="r">
              <a:spcBef>
                <a:spcPts val="0"/>
              </a:spcBef>
              <a:buNone/>
              <a:defRPr b="0" sz="900">
                <a:solidFill>
                  <a:srgbClr val="F2F2F2"/>
                </a:solidFill>
                <a:latin typeface="Lato"/>
                <a:ea typeface="Lato"/>
                <a:cs typeface="Lato"/>
                <a:sym typeface="Lato"/>
              </a:defRPr>
            </a:lvl6pPr>
            <a:lvl7pPr indent="0" lvl="6" marL="0" rtl="0" algn="r">
              <a:spcBef>
                <a:spcPts val="0"/>
              </a:spcBef>
              <a:buNone/>
              <a:defRPr b="0" sz="900">
                <a:solidFill>
                  <a:srgbClr val="F2F2F2"/>
                </a:solidFill>
                <a:latin typeface="Lato"/>
                <a:ea typeface="Lato"/>
                <a:cs typeface="Lato"/>
                <a:sym typeface="Lato"/>
              </a:defRPr>
            </a:lvl7pPr>
            <a:lvl8pPr indent="0" lvl="7" marL="0" rtl="0" algn="r">
              <a:spcBef>
                <a:spcPts val="0"/>
              </a:spcBef>
              <a:buNone/>
              <a:defRPr b="0" sz="900">
                <a:solidFill>
                  <a:srgbClr val="F2F2F2"/>
                </a:solidFill>
                <a:latin typeface="Lato"/>
                <a:ea typeface="Lato"/>
                <a:cs typeface="Lato"/>
                <a:sym typeface="Lato"/>
              </a:defRPr>
            </a:lvl8pPr>
            <a:lvl9pPr indent="0" lvl="8" marL="0" rtl="0" algn="r">
              <a:spcBef>
                <a:spcPts val="0"/>
              </a:spcBef>
              <a:buNone/>
              <a:defRPr b="0" sz="900">
                <a:solidFill>
                  <a:srgbClr val="F2F2F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p5"/>
          <p:cNvSpPr txBox="1"/>
          <p:nvPr>
            <p:ph type="title"/>
          </p:nvPr>
        </p:nvSpPr>
        <p:spPr>
          <a:xfrm>
            <a:off x="167782" y="41464"/>
            <a:ext cx="7886700" cy="57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F2F2F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1" name="Shape 51"/>
        <p:cNvGrpSpPr/>
        <p:nvPr/>
      </p:nvGrpSpPr>
      <p:grpSpPr>
        <a:xfrm>
          <a:off x="0" y="0"/>
          <a:ext cx="0" cy="0"/>
          <a:chOff x="0" y="0"/>
          <a:chExt cx="0" cy="0"/>
        </a:xfrm>
      </p:grpSpPr>
      <p:sp>
        <p:nvSpPr>
          <p:cNvPr id="52" name="Google Shape;52;p6"/>
          <p:cNvSpPr/>
          <p:nvPr>
            <p:ph idx="2" type="pic"/>
          </p:nvPr>
        </p:nvSpPr>
        <p:spPr>
          <a:xfrm>
            <a:off x="4744463" y="876847"/>
            <a:ext cx="4133100" cy="32634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092745"/>
              </a:buClr>
              <a:buSzPts val="2400"/>
              <a:buFont typeface="Arial"/>
              <a:buNone/>
              <a:defRPr b="0" i="0" sz="2400" u="none" cap="none" strike="noStrike">
                <a:solidFill>
                  <a:srgbClr val="092745"/>
                </a:solidFill>
                <a:latin typeface="Arial"/>
                <a:ea typeface="Arial"/>
                <a:cs typeface="Arial"/>
                <a:sym typeface="Arial"/>
              </a:defRPr>
            </a:lvl1pPr>
            <a:lvl2pPr lvl="1" marR="0" rtl="0" algn="l">
              <a:lnSpc>
                <a:spcPct val="100000"/>
              </a:lnSpc>
              <a:spcBef>
                <a:spcPts val="5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53" name="Google Shape;53;p6"/>
          <p:cNvSpPr txBox="1"/>
          <p:nvPr>
            <p:ph idx="1" type="body"/>
          </p:nvPr>
        </p:nvSpPr>
        <p:spPr>
          <a:xfrm>
            <a:off x="628650" y="876847"/>
            <a:ext cx="38862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Clr>
                <a:srgbClr val="092745"/>
              </a:buClr>
              <a:buSzPts val="2100"/>
              <a:buChar char="•"/>
              <a:defRPr/>
            </a:lvl1pPr>
            <a:lvl2pPr indent="-342900" lvl="1" marL="914400" rtl="0" algn="l">
              <a:lnSpc>
                <a:spcPct val="100000"/>
              </a:lnSpc>
              <a:spcBef>
                <a:spcPts val="500"/>
              </a:spcBef>
              <a:spcAft>
                <a:spcPts val="0"/>
              </a:spcAft>
              <a:buClr>
                <a:schemeClr val="dk1"/>
              </a:buClr>
              <a:buSzPts val="1800"/>
              <a:buChar char="•"/>
              <a:defRPr/>
            </a:lvl2pPr>
            <a:lvl3pPr indent="-323850" lvl="2" marL="1371600" rtl="0" algn="l">
              <a:lnSpc>
                <a:spcPct val="100000"/>
              </a:lnSpc>
              <a:spcBef>
                <a:spcPts val="500"/>
              </a:spcBef>
              <a:spcAft>
                <a:spcPts val="0"/>
              </a:spcAft>
              <a:buClr>
                <a:schemeClr val="dk1"/>
              </a:buClr>
              <a:buSzPts val="15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 name="Google Shape;54;p6"/>
          <p:cNvSpPr txBox="1"/>
          <p:nvPr>
            <p:ph idx="12" type="sldNum"/>
          </p:nvPr>
        </p:nvSpPr>
        <p:spPr>
          <a:xfrm>
            <a:off x="8104117" y="4909291"/>
            <a:ext cx="855900" cy="2127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sz="900">
                <a:solidFill>
                  <a:srgbClr val="F2F2F2"/>
                </a:solidFill>
                <a:latin typeface="Lato"/>
                <a:ea typeface="Lato"/>
                <a:cs typeface="Lato"/>
                <a:sym typeface="Lato"/>
              </a:defRPr>
            </a:lvl1pPr>
            <a:lvl2pPr indent="0" lvl="1" marL="0" rtl="0" algn="r">
              <a:spcBef>
                <a:spcPts val="0"/>
              </a:spcBef>
              <a:buNone/>
              <a:defRPr b="0" sz="900">
                <a:solidFill>
                  <a:srgbClr val="F2F2F2"/>
                </a:solidFill>
                <a:latin typeface="Lato"/>
                <a:ea typeface="Lato"/>
                <a:cs typeface="Lato"/>
                <a:sym typeface="Lato"/>
              </a:defRPr>
            </a:lvl2pPr>
            <a:lvl3pPr indent="0" lvl="2" marL="0" rtl="0" algn="r">
              <a:spcBef>
                <a:spcPts val="0"/>
              </a:spcBef>
              <a:buNone/>
              <a:defRPr b="0" sz="900">
                <a:solidFill>
                  <a:srgbClr val="F2F2F2"/>
                </a:solidFill>
                <a:latin typeface="Lato"/>
                <a:ea typeface="Lato"/>
                <a:cs typeface="Lato"/>
                <a:sym typeface="Lato"/>
              </a:defRPr>
            </a:lvl3pPr>
            <a:lvl4pPr indent="0" lvl="3" marL="0" rtl="0" algn="r">
              <a:spcBef>
                <a:spcPts val="0"/>
              </a:spcBef>
              <a:buNone/>
              <a:defRPr b="0" sz="900">
                <a:solidFill>
                  <a:srgbClr val="F2F2F2"/>
                </a:solidFill>
                <a:latin typeface="Lato"/>
                <a:ea typeface="Lato"/>
                <a:cs typeface="Lato"/>
                <a:sym typeface="Lato"/>
              </a:defRPr>
            </a:lvl4pPr>
            <a:lvl5pPr indent="0" lvl="4" marL="0" rtl="0" algn="r">
              <a:spcBef>
                <a:spcPts val="0"/>
              </a:spcBef>
              <a:buNone/>
              <a:defRPr b="0" sz="900">
                <a:solidFill>
                  <a:srgbClr val="F2F2F2"/>
                </a:solidFill>
                <a:latin typeface="Lato"/>
                <a:ea typeface="Lato"/>
                <a:cs typeface="Lato"/>
                <a:sym typeface="Lato"/>
              </a:defRPr>
            </a:lvl5pPr>
            <a:lvl6pPr indent="0" lvl="5" marL="0" rtl="0" algn="r">
              <a:spcBef>
                <a:spcPts val="0"/>
              </a:spcBef>
              <a:buNone/>
              <a:defRPr b="0" sz="900">
                <a:solidFill>
                  <a:srgbClr val="F2F2F2"/>
                </a:solidFill>
                <a:latin typeface="Lato"/>
                <a:ea typeface="Lato"/>
                <a:cs typeface="Lato"/>
                <a:sym typeface="Lato"/>
              </a:defRPr>
            </a:lvl6pPr>
            <a:lvl7pPr indent="0" lvl="6" marL="0" rtl="0" algn="r">
              <a:spcBef>
                <a:spcPts val="0"/>
              </a:spcBef>
              <a:buNone/>
              <a:defRPr b="0" sz="900">
                <a:solidFill>
                  <a:srgbClr val="F2F2F2"/>
                </a:solidFill>
                <a:latin typeface="Lato"/>
                <a:ea typeface="Lato"/>
                <a:cs typeface="Lato"/>
                <a:sym typeface="Lato"/>
              </a:defRPr>
            </a:lvl7pPr>
            <a:lvl8pPr indent="0" lvl="7" marL="0" rtl="0" algn="r">
              <a:spcBef>
                <a:spcPts val="0"/>
              </a:spcBef>
              <a:buNone/>
              <a:defRPr b="0" sz="900">
                <a:solidFill>
                  <a:srgbClr val="F2F2F2"/>
                </a:solidFill>
                <a:latin typeface="Lato"/>
                <a:ea typeface="Lato"/>
                <a:cs typeface="Lato"/>
                <a:sym typeface="Lato"/>
              </a:defRPr>
            </a:lvl8pPr>
            <a:lvl9pPr indent="0" lvl="8" marL="0" rtl="0" algn="r">
              <a:spcBef>
                <a:spcPts val="0"/>
              </a:spcBef>
              <a:buNone/>
              <a:defRPr b="0" sz="900">
                <a:solidFill>
                  <a:srgbClr val="F2F2F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6"/>
          <p:cNvSpPr txBox="1"/>
          <p:nvPr>
            <p:ph type="title"/>
          </p:nvPr>
        </p:nvSpPr>
        <p:spPr>
          <a:xfrm>
            <a:off x="167782" y="41464"/>
            <a:ext cx="7886700" cy="57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F2F2F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6" name="Shape 5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 name="Shape 57"/>
        <p:cNvGrpSpPr/>
        <p:nvPr/>
      </p:nvGrpSpPr>
      <p:grpSpPr>
        <a:xfrm>
          <a:off x="0" y="0"/>
          <a:ext cx="0" cy="0"/>
          <a:chOff x="0" y="0"/>
          <a:chExt cx="0" cy="0"/>
        </a:xfrm>
      </p:grpSpPr>
      <p:sp>
        <p:nvSpPr>
          <p:cNvPr id="58" name="Google Shape;58;p8"/>
          <p:cNvSpPr txBox="1"/>
          <p:nvPr>
            <p:ph type="ctrTitle"/>
          </p:nvPr>
        </p:nvSpPr>
        <p:spPr>
          <a:xfrm>
            <a:off x="311708" y="744575"/>
            <a:ext cx="8520600" cy="2052600"/>
          </a:xfrm>
          <a:prstGeom prst="rect">
            <a:avLst/>
          </a:prstGeom>
        </p:spPr>
        <p:txBody>
          <a:bodyPr anchorCtr="0" anchor="b" bIns="34275" lIns="68575" spcFirstLastPara="1" rIns="685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9" name="Google Shape;59;p8"/>
          <p:cNvSpPr txBox="1"/>
          <p:nvPr>
            <p:ph idx="1" type="subTitle"/>
          </p:nvPr>
        </p:nvSpPr>
        <p:spPr>
          <a:xfrm>
            <a:off x="311700" y="2834125"/>
            <a:ext cx="8520600" cy="7926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60" name="Google Shape;60;p8"/>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9"/>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3" name="Google Shape;63;p9"/>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lvl1pPr indent="-361950" lvl="0" marL="457200" rtl="0">
              <a:spcBef>
                <a:spcPts val="800"/>
              </a:spcBef>
              <a:spcAft>
                <a:spcPts val="0"/>
              </a:spcAft>
              <a:buSzPts val="2100"/>
              <a:buChar char="•"/>
              <a:defRPr/>
            </a:lvl1pPr>
            <a:lvl2pPr indent="-342900" lvl="1" marL="914400" rtl="0">
              <a:spcBef>
                <a:spcPts val="500"/>
              </a:spcBef>
              <a:spcAft>
                <a:spcPts val="0"/>
              </a:spcAft>
              <a:buSzPts val="1800"/>
              <a:buChar char="•"/>
              <a:defRPr/>
            </a:lvl2pPr>
            <a:lvl3pPr indent="-323850" lvl="2" marL="1371600" rtl="0">
              <a:spcBef>
                <a:spcPts val="500"/>
              </a:spcBef>
              <a:spcAft>
                <a:spcPts val="0"/>
              </a:spcAft>
              <a:buSzPts val="1500"/>
              <a:buChar char="•"/>
              <a:defRPr/>
            </a:lvl3pPr>
            <a:lvl4pPr indent="-317500" lvl="3" marL="1828800" rtl="0">
              <a:spcBef>
                <a:spcPts val="500"/>
              </a:spcBef>
              <a:spcAft>
                <a:spcPts val="0"/>
              </a:spcAft>
              <a:buSzPts val="1400"/>
              <a:buChar char="•"/>
              <a:defRPr/>
            </a:lvl4pPr>
            <a:lvl5pPr indent="-317500" lvl="4" marL="2286000" rtl="0">
              <a:spcBef>
                <a:spcPts val="500"/>
              </a:spcBef>
              <a:spcAft>
                <a:spcPts val="0"/>
              </a:spcAft>
              <a:buSzPts val="1400"/>
              <a:buChar char="•"/>
              <a:defRPr/>
            </a:lvl5pPr>
            <a:lvl6pPr indent="-317500" lvl="5" marL="2743200" rtl="0">
              <a:spcBef>
                <a:spcPts val="5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64" name="Google Shape;64;p9"/>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sp>
        <p:nvSpPr>
          <p:cNvPr id="66" name="Google Shape;66;p10"/>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7" name="Google Shape;67;p10"/>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theme" Target="../theme/theme3.xml"/><Relationship Id="rId14" Type="http://schemas.openxmlformats.org/officeDocument/2006/relationships/slideLayout" Target="../slideLayouts/slideLayout1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9.png"/><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A picture containing building, outdoor, light, city&#10;&#10;Description automatically generated" id="6" name="Google Shape;6;p1"/>
          <p:cNvPicPr preferRelativeResize="0"/>
          <p:nvPr/>
        </p:nvPicPr>
        <p:blipFill rotWithShape="1">
          <a:blip r:embed="rId1">
            <a:alphaModFix amt="85000"/>
          </a:blip>
          <a:srcRect b="74464" l="442" r="1151" t="18712"/>
          <a:stretch/>
        </p:blipFill>
        <p:spPr>
          <a:xfrm>
            <a:off x="0" y="625"/>
            <a:ext cx="9143998" cy="713379"/>
          </a:xfrm>
          <a:prstGeom prst="rect">
            <a:avLst/>
          </a:prstGeom>
          <a:noFill/>
          <a:ln>
            <a:noFill/>
          </a:ln>
        </p:spPr>
      </p:pic>
      <p:pic>
        <p:nvPicPr>
          <p:cNvPr descr="A picture containing building, outdoor, light, city&#10;&#10;Description automatically generated" id="7" name="Google Shape;7;p1"/>
          <p:cNvPicPr preferRelativeResize="0"/>
          <p:nvPr/>
        </p:nvPicPr>
        <p:blipFill rotWithShape="1">
          <a:blip r:embed="rId2">
            <a:alphaModFix amt="85000"/>
          </a:blip>
          <a:srcRect b="63721" l="0" r="0" t="8534"/>
          <a:stretch/>
        </p:blipFill>
        <p:spPr>
          <a:xfrm>
            <a:off x="0" y="4871294"/>
            <a:ext cx="9144000" cy="273058"/>
          </a:xfrm>
          <a:prstGeom prst="rect">
            <a:avLst/>
          </a:prstGeom>
          <a:noFill/>
          <a:ln>
            <a:noFill/>
          </a:ln>
        </p:spPr>
      </p:pic>
      <p:sp>
        <p:nvSpPr>
          <p:cNvPr id="8" name="Google Shape;8;p1"/>
          <p:cNvSpPr txBox="1"/>
          <p:nvPr>
            <p:ph idx="1" type="body"/>
          </p:nvPr>
        </p:nvSpPr>
        <p:spPr>
          <a:xfrm>
            <a:off x="250580" y="872128"/>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00000"/>
              </a:lnSpc>
              <a:spcBef>
                <a:spcPts val="800"/>
              </a:spcBef>
              <a:spcAft>
                <a:spcPts val="0"/>
              </a:spcAft>
              <a:buClr>
                <a:srgbClr val="092745"/>
              </a:buClr>
              <a:buSzPts val="2100"/>
              <a:buFont typeface="Arial"/>
              <a:buChar char="•"/>
              <a:defRPr b="0" i="0" sz="2100" u="none" cap="none" strike="noStrike">
                <a:solidFill>
                  <a:srgbClr val="092745"/>
                </a:solidFill>
                <a:latin typeface="Arial"/>
                <a:ea typeface="Arial"/>
                <a:cs typeface="Arial"/>
                <a:sym typeface="Arial"/>
              </a:defRPr>
            </a:lvl1pPr>
            <a:lvl2pPr indent="-342900" lvl="1" marL="9144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nvSpPr>
        <p:spPr>
          <a:xfrm>
            <a:off x="7931386" y="23878"/>
            <a:ext cx="1072200" cy="5310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1" lang="en" sz="3000">
                <a:solidFill>
                  <a:schemeClr val="lt1"/>
                </a:solidFill>
                <a:latin typeface="Times New Roman"/>
                <a:ea typeface="Times New Roman"/>
                <a:cs typeface="Times New Roman"/>
                <a:sym typeface="Times New Roman"/>
              </a:rPr>
              <a:t>OGC</a:t>
            </a:r>
            <a:endParaRPr sz="1100"/>
          </a:p>
        </p:txBody>
      </p:sp>
      <p:sp>
        <p:nvSpPr>
          <p:cNvPr id="10" name="Google Shape;10;p1"/>
          <p:cNvSpPr txBox="1"/>
          <p:nvPr>
            <p:ph type="title"/>
          </p:nvPr>
        </p:nvSpPr>
        <p:spPr>
          <a:xfrm>
            <a:off x="167782" y="41464"/>
            <a:ext cx="7886700" cy="57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rgbClr val="F2F2F2"/>
              </a:buClr>
              <a:buSzPts val="2700"/>
              <a:buFont typeface="Lato"/>
              <a:buNone/>
              <a:defRPr b="1" i="0" sz="2700" u="none" cap="none" strike="noStrike">
                <a:solidFill>
                  <a:srgbClr val="F2F2F2"/>
                </a:solidFill>
                <a:latin typeface="Lato"/>
                <a:ea typeface="Lato"/>
                <a:cs typeface="Lato"/>
                <a:sym typeface="Lato"/>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 name="Google Shape;11;p1"/>
          <p:cNvSpPr txBox="1"/>
          <p:nvPr/>
        </p:nvSpPr>
        <p:spPr>
          <a:xfrm>
            <a:off x="8231707" y="4911873"/>
            <a:ext cx="640200" cy="207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2F2F2"/>
              </a:buClr>
              <a:buSzPts val="900"/>
              <a:buFont typeface="Lato"/>
              <a:buNone/>
            </a:pPr>
            <a:r>
              <a:rPr lang="en" sz="900">
                <a:solidFill>
                  <a:srgbClr val="F2F2F2"/>
                </a:solidFill>
                <a:latin typeface="Lato"/>
                <a:ea typeface="Lato"/>
                <a:cs typeface="Lato"/>
                <a:sym typeface="Lato"/>
              </a:rPr>
              <a:t>ogc.org  |</a:t>
            </a:r>
            <a:endParaRPr sz="1100"/>
          </a:p>
        </p:txBody>
      </p:sp>
      <p:sp>
        <p:nvSpPr>
          <p:cNvPr id="12" name="Google Shape;12;p1"/>
          <p:cNvSpPr txBox="1"/>
          <p:nvPr>
            <p:ph idx="12" type="sldNum"/>
          </p:nvPr>
        </p:nvSpPr>
        <p:spPr>
          <a:xfrm>
            <a:off x="8104117" y="4909291"/>
            <a:ext cx="855900" cy="2127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sz="900">
                <a:solidFill>
                  <a:srgbClr val="F2F2F2"/>
                </a:solidFill>
                <a:latin typeface="Lato"/>
                <a:ea typeface="Lato"/>
                <a:cs typeface="Lato"/>
                <a:sym typeface="Lato"/>
              </a:defRPr>
            </a:lvl1pPr>
            <a:lvl2pPr indent="0" lvl="1" marL="0" marR="0" rtl="0" algn="r">
              <a:spcBef>
                <a:spcPts val="0"/>
              </a:spcBef>
              <a:buNone/>
              <a:defRPr b="0" sz="900">
                <a:solidFill>
                  <a:srgbClr val="F2F2F2"/>
                </a:solidFill>
                <a:latin typeface="Lato"/>
                <a:ea typeface="Lato"/>
                <a:cs typeface="Lato"/>
                <a:sym typeface="Lato"/>
              </a:defRPr>
            </a:lvl2pPr>
            <a:lvl3pPr indent="0" lvl="2" marL="0" marR="0" rtl="0" algn="r">
              <a:spcBef>
                <a:spcPts val="0"/>
              </a:spcBef>
              <a:buNone/>
              <a:defRPr b="0" sz="900">
                <a:solidFill>
                  <a:srgbClr val="F2F2F2"/>
                </a:solidFill>
                <a:latin typeface="Lato"/>
                <a:ea typeface="Lato"/>
                <a:cs typeface="Lato"/>
                <a:sym typeface="Lato"/>
              </a:defRPr>
            </a:lvl3pPr>
            <a:lvl4pPr indent="0" lvl="3" marL="0" marR="0" rtl="0" algn="r">
              <a:spcBef>
                <a:spcPts val="0"/>
              </a:spcBef>
              <a:buNone/>
              <a:defRPr b="0" sz="900">
                <a:solidFill>
                  <a:srgbClr val="F2F2F2"/>
                </a:solidFill>
                <a:latin typeface="Lato"/>
                <a:ea typeface="Lato"/>
                <a:cs typeface="Lato"/>
                <a:sym typeface="Lato"/>
              </a:defRPr>
            </a:lvl4pPr>
            <a:lvl5pPr indent="0" lvl="4" marL="0" marR="0" rtl="0" algn="r">
              <a:spcBef>
                <a:spcPts val="0"/>
              </a:spcBef>
              <a:buNone/>
              <a:defRPr b="0" sz="900">
                <a:solidFill>
                  <a:srgbClr val="F2F2F2"/>
                </a:solidFill>
                <a:latin typeface="Lato"/>
                <a:ea typeface="Lato"/>
                <a:cs typeface="Lato"/>
                <a:sym typeface="Lato"/>
              </a:defRPr>
            </a:lvl5pPr>
            <a:lvl6pPr indent="0" lvl="5" marL="0" marR="0" rtl="0" algn="r">
              <a:spcBef>
                <a:spcPts val="0"/>
              </a:spcBef>
              <a:buNone/>
              <a:defRPr b="0" sz="900">
                <a:solidFill>
                  <a:srgbClr val="F2F2F2"/>
                </a:solidFill>
                <a:latin typeface="Lato"/>
                <a:ea typeface="Lato"/>
                <a:cs typeface="Lato"/>
                <a:sym typeface="Lato"/>
              </a:defRPr>
            </a:lvl6pPr>
            <a:lvl7pPr indent="0" lvl="6" marL="0" marR="0" rtl="0" algn="r">
              <a:spcBef>
                <a:spcPts val="0"/>
              </a:spcBef>
              <a:buNone/>
              <a:defRPr b="0" sz="900">
                <a:solidFill>
                  <a:srgbClr val="F2F2F2"/>
                </a:solidFill>
                <a:latin typeface="Lato"/>
                <a:ea typeface="Lato"/>
                <a:cs typeface="Lato"/>
                <a:sym typeface="Lato"/>
              </a:defRPr>
            </a:lvl7pPr>
            <a:lvl8pPr indent="0" lvl="7" marL="0" marR="0" rtl="0" algn="r">
              <a:spcBef>
                <a:spcPts val="0"/>
              </a:spcBef>
              <a:buNone/>
              <a:defRPr b="0" sz="900">
                <a:solidFill>
                  <a:srgbClr val="F2F2F2"/>
                </a:solidFill>
                <a:latin typeface="Lato"/>
                <a:ea typeface="Lato"/>
                <a:cs typeface="Lato"/>
                <a:sym typeface="Lato"/>
              </a:defRPr>
            </a:lvl8pPr>
            <a:lvl9pPr indent="0" lvl="8" marL="0" marR="0" rtl="0" algn="r">
              <a:spcBef>
                <a:spcPts val="0"/>
              </a:spcBef>
              <a:buNone/>
              <a:defRPr b="0" sz="900">
                <a:solidFill>
                  <a:srgbClr val="F2F2F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pic>
        <p:nvPicPr>
          <p:cNvPr descr="A picture containing building, drawing, window&#10;&#10;Description automatically generated" id="13" name="Google Shape;13;p1"/>
          <p:cNvPicPr preferRelativeResize="0"/>
          <p:nvPr/>
        </p:nvPicPr>
        <p:blipFill rotWithShape="1">
          <a:blip r:embed="rId3">
            <a:alphaModFix/>
          </a:blip>
          <a:srcRect b="0" l="0" r="0" t="0"/>
          <a:stretch/>
        </p:blipFill>
        <p:spPr>
          <a:xfrm>
            <a:off x="237576" y="4888061"/>
            <a:ext cx="243435" cy="24343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 name="Shape 75"/>
        <p:cNvGrpSpPr/>
        <p:nvPr/>
      </p:nvGrpSpPr>
      <p:grpSpPr>
        <a:xfrm>
          <a:off x="0" y="0"/>
          <a:ext cx="0" cy="0"/>
          <a:chOff x="0" y="0"/>
          <a:chExt cx="0" cy="0"/>
        </a:xfrm>
      </p:grpSpPr>
      <p:sp>
        <p:nvSpPr>
          <p:cNvPr id="76" name="Google Shape;76;p13"/>
          <p:cNvSpPr/>
          <p:nvPr/>
        </p:nvSpPr>
        <p:spPr>
          <a:xfrm>
            <a:off x="0" y="4610922"/>
            <a:ext cx="9144000" cy="3219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icture containing building, outdoor, light, city&#10;&#10;Description automatically generated" id="77" name="Google Shape;77;p13"/>
          <p:cNvPicPr preferRelativeResize="0"/>
          <p:nvPr/>
        </p:nvPicPr>
        <p:blipFill rotWithShape="1">
          <a:blip r:embed="rId1">
            <a:alphaModFix amt="85000"/>
          </a:blip>
          <a:srcRect b="63721" l="0" r="0" t="8534"/>
          <a:stretch/>
        </p:blipFill>
        <p:spPr>
          <a:xfrm>
            <a:off x="0" y="4871294"/>
            <a:ext cx="9144000" cy="273058"/>
          </a:xfrm>
          <a:prstGeom prst="rect">
            <a:avLst/>
          </a:prstGeom>
          <a:noFill/>
          <a:ln>
            <a:noFill/>
          </a:ln>
        </p:spPr>
      </p:pic>
      <p:pic>
        <p:nvPicPr>
          <p:cNvPr descr="A picture containing building, outdoor, light, city&#10;&#10;Description automatically generated" id="78" name="Google Shape;78;p13"/>
          <p:cNvPicPr preferRelativeResize="0"/>
          <p:nvPr/>
        </p:nvPicPr>
        <p:blipFill rotWithShape="1">
          <a:blip r:embed="rId2">
            <a:alphaModFix amt="85000"/>
          </a:blip>
          <a:srcRect b="3717" l="450" r="-449" t="6692"/>
          <a:stretch/>
        </p:blipFill>
        <p:spPr>
          <a:xfrm>
            <a:off x="0" y="0"/>
            <a:ext cx="4571999" cy="4610922"/>
          </a:xfrm>
          <a:prstGeom prst="rect">
            <a:avLst/>
          </a:prstGeom>
          <a:noFill/>
          <a:ln>
            <a:noFill/>
          </a:ln>
        </p:spPr>
      </p:pic>
      <p:sp>
        <p:nvSpPr>
          <p:cNvPr id="79" name="Google Shape;79;p13"/>
          <p:cNvSpPr txBox="1"/>
          <p:nvPr/>
        </p:nvSpPr>
        <p:spPr>
          <a:xfrm>
            <a:off x="4711791" y="217766"/>
            <a:ext cx="3194700" cy="598200"/>
          </a:xfrm>
          <a:prstGeom prst="rect">
            <a:avLst/>
          </a:prstGeom>
          <a:noFill/>
          <a:ln>
            <a:noFill/>
          </a:ln>
        </p:spPr>
        <p:txBody>
          <a:bodyPr anchorCtr="0" anchor="t" bIns="34275" lIns="68575" spcFirstLastPara="1" rIns="68575" wrap="square" tIns="34275">
            <a:noAutofit/>
          </a:bodyPr>
          <a:lstStyle/>
          <a:p>
            <a:pPr indent="0" lvl="0" marL="0" marR="0" rtl="0" algn="l">
              <a:lnSpc>
                <a:spcPct val="114583"/>
              </a:lnSpc>
              <a:spcBef>
                <a:spcPts val="0"/>
              </a:spcBef>
              <a:spcAft>
                <a:spcPts val="0"/>
              </a:spcAft>
              <a:buNone/>
            </a:pPr>
            <a:r>
              <a:rPr b="1" lang="en" sz="3600">
                <a:solidFill>
                  <a:srgbClr val="002060"/>
                </a:solidFill>
                <a:latin typeface="Lato"/>
                <a:ea typeface="Lato"/>
                <a:cs typeface="Lato"/>
                <a:sym typeface="Lato"/>
              </a:rPr>
              <a:t>Thank You!</a:t>
            </a:r>
            <a:endParaRPr sz="1100"/>
          </a:p>
        </p:txBody>
      </p:sp>
      <p:cxnSp>
        <p:nvCxnSpPr>
          <p:cNvPr id="80" name="Google Shape;80;p13"/>
          <p:cNvCxnSpPr/>
          <p:nvPr/>
        </p:nvCxnSpPr>
        <p:spPr>
          <a:xfrm rot="10800000">
            <a:off x="4802617" y="797995"/>
            <a:ext cx="921000" cy="0"/>
          </a:xfrm>
          <a:prstGeom prst="straightConnector1">
            <a:avLst/>
          </a:prstGeom>
          <a:noFill/>
          <a:ln cap="flat" cmpd="sng" w="19050">
            <a:solidFill>
              <a:srgbClr val="002060"/>
            </a:solidFill>
            <a:prstDash val="solid"/>
            <a:miter lim="800000"/>
            <a:headEnd len="sm" w="sm" type="none"/>
            <a:tailEnd len="sm" w="sm" type="none"/>
          </a:ln>
        </p:spPr>
      </p:cxnSp>
      <p:sp>
        <p:nvSpPr>
          <p:cNvPr id="81" name="Google Shape;81;p13"/>
          <p:cNvSpPr txBox="1"/>
          <p:nvPr/>
        </p:nvSpPr>
        <p:spPr>
          <a:xfrm>
            <a:off x="128639" y="138113"/>
            <a:ext cx="1343700" cy="6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4100">
                <a:solidFill>
                  <a:schemeClr val="lt1"/>
                </a:solidFill>
                <a:latin typeface="Times New Roman"/>
                <a:ea typeface="Times New Roman"/>
                <a:cs typeface="Times New Roman"/>
                <a:sym typeface="Times New Roman"/>
              </a:rPr>
              <a:t>OGC</a:t>
            </a:r>
            <a:endParaRPr sz="1100"/>
          </a:p>
        </p:txBody>
      </p:sp>
      <p:pic>
        <p:nvPicPr>
          <p:cNvPr descr="A picture containing drawing&#10;&#10;Description automatically generated" id="82" name="Google Shape;82;p13"/>
          <p:cNvPicPr preferRelativeResize="0"/>
          <p:nvPr/>
        </p:nvPicPr>
        <p:blipFill rotWithShape="1">
          <a:blip r:embed="rId3">
            <a:alphaModFix/>
          </a:blip>
          <a:srcRect b="0" l="0" r="0" t="0"/>
          <a:stretch/>
        </p:blipFill>
        <p:spPr>
          <a:xfrm>
            <a:off x="5746278" y="2322560"/>
            <a:ext cx="329533" cy="329533"/>
          </a:xfrm>
          <a:prstGeom prst="rect">
            <a:avLst/>
          </a:prstGeom>
          <a:noFill/>
          <a:ln>
            <a:noFill/>
          </a:ln>
        </p:spPr>
      </p:pic>
      <p:pic>
        <p:nvPicPr>
          <p:cNvPr descr="A picture containing light, drawing&#10;&#10;Description automatically generated" id="83" name="Google Shape;83;p13"/>
          <p:cNvPicPr preferRelativeResize="0"/>
          <p:nvPr/>
        </p:nvPicPr>
        <p:blipFill rotWithShape="1">
          <a:blip r:embed="rId4">
            <a:alphaModFix/>
          </a:blip>
          <a:srcRect b="0" l="0" r="0" t="0"/>
          <a:stretch/>
        </p:blipFill>
        <p:spPr>
          <a:xfrm>
            <a:off x="5746279" y="3280745"/>
            <a:ext cx="295694" cy="295694"/>
          </a:xfrm>
          <a:prstGeom prst="rect">
            <a:avLst/>
          </a:prstGeom>
          <a:noFill/>
          <a:ln>
            <a:noFill/>
          </a:ln>
        </p:spPr>
      </p:pic>
      <p:sp>
        <p:nvSpPr>
          <p:cNvPr id="84" name="Google Shape;84;p13"/>
          <p:cNvSpPr txBox="1"/>
          <p:nvPr/>
        </p:nvSpPr>
        <p:spPr>
          <a:xfrm>
            <a:off x="8231707" y="4911873"/>
            <a:ext cx="640200" cy="207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2F2F2"/>
              </a:buClr>
              <a:buSzPts val="900"/>
              <a:buFont typeface="Lato"/>
              <a:buNone/>
            </a:pPr>
            <a:r>
              <a:rPr lang="en" sz="900">
                <a:solidFill>
                  <a:srgbClr val="F2F2F2"/>
                </a:solidFill>
                <a:latin typeface="Lato"/>
                <a:ea typeface="Lato"/>
                <a:cs typeface="Lato"/>
                <a:sym typeface="Lato"/>
              </a:rPr>
              <a:t>ogc.org  |</a:t>
            </a:r>
            <a:endParaRPr sz="1100"/>
          </a:p>
        </p:txBody>
      </p:sp>
      <p:sp>
        <p:nvSpPr>
          <p:cNvPr id="85" name="Google Shape;85;p13"/>
          <p:cNvSpPr txBox="1"/>
          <p:nvPr>
            <p:ph idx="12" type="sldNum"/>
          </p:nvPr>
        </p:nvSpPr>
        <p:spPr>
          <a:xfrm>
            <a:off x="8104117" y="4909291"/>
            <a:ext cx="855900" cy="2127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sz="900">
                <a:solidFill>
                  <a:srgbClr val="F2F2F2"/>
                </a:solidFill>
                <a:latin typeface="Lato"/>
                <a:ea typeface="Lato"/>
                <a:cs typeface="Lato"/>
                <a:sym typeface="Lato"/>
              </a:defRPr>
            </a:lvl1pPr>
            <a:lvl2pPr indent="0" lvl="1" marL="0" marR="0" rtl="0" algn="r">
              <a:spcBef>
                <a:spcPts val="0"/>
              </a:spcBef>
              <a:buNone/>
              <a:defRPr b="0" sz="900">
                <a:solidFill>
                  <a:srgbClr val="F2F2F2"/>
                </a:solidFill>
                <a:latin typeface="Lato"/>
                <a:ea typeface="Lato"/>
                <a:cs typeface="Lato"/>
                <a:sym typeface="Lato"/>
              </a:defRPr>
            </a:lvl2pPr>
            <a:lvl3pPr indent="0" lvl="2" marL="0" marR="0" rtl="0" algn="r">
              <a:spcBef>
                <a:spcPts val="0"/>
              </a:spcBef>
              <a:buNone/>
              <a:defRPr b="0" sz="900">
                <a:solidFill>
                  <a:srgbClr val="F2F2F2"/>
                </a:solidFill>
                <a:latin typeface="Lato"/>
                <a:ea typeface="Lato"/>
                <a:cs typeface="Lato"/>
                <a:sym typeface="Lato"/>
              </a:defRPr>
            </a:lvl3pPr>
            <a:lvl4pPr indent="0" lvl="3" marL="0" marR="0" rtl="0" algn="r">
              <a:spcBef>
                <a:spcPts val="0"/>
              </a:spcBef>
              <a:buNone/>
              <a:defRPr b="0" sz="900">
                <a:solidFill>
                  <a:srgbClr val="F2F2F2"/>
                </a:solidFill>
                <a:latin typeface="Lato"/>
                <a:ea typeface="Lato"/>
                <a:cs typeface="Lato"/>
                <a:sym typeface="Lato"/>
              </a:defRPr>
            </a:lvl4pPr>
            <a:lvl5pPr indent="0" lvl="4" marL="0" marR="0" rtl="0" algn="r">
              <a:spcBef>
                <a:spcPts val="0"/>
              </a:spcBef>
              <a:buNone/>
              <a:defRPr b="0" sz="900">
                <a:solidFill>
                  <a:srgbClr val="F2F2F2"/>
                </a:solidFill>
                <a:latin typeface="Lato"/>
                <a:ea typeface="Lato"/>
                <a:cs typeface="Lato"/>
                <a:sym typeface="Lato"/>
              </a:defRPr>
            </a:lvl5pPr>
            <a:lvl6pPr indent="0" lvl="5" marL="0" marR="0" rtl="0" algn="r">
              <a:spcBef>
                <a:spcPts val="0"/>
              </a:spcBef>
              <a:buNone/>
              <a:defRPr b="0" sz="900">
                <a:solidFill>
                  <a:srgbClr val="F2F2F2"/>
                </a:solidFill>
                <a:latin typeface="Lato"/>
                <a:ea typeface="Lato"/>
                <a:cs typeface="Lato"/>
                <a:sym typeface="Lato"/>
              </a:defRPr>
            </a:lvl6pPr>
            <a:lvl7pPr indent="0" lvl="6" marL="0" marR="0" rtl="0" algn="r">
              <a:spcBef>
                <a:spcPts val="0"/>
              </a:spcBef>
              <a:buNone/>
              <a:defRPr b="0" sz="900">
                <a:solidFill>
                  <a:srgbClr val="F2F2F2"/>
                </a:solidFill>
                <a:latin typeface="Lato"/>
                <a:ea typeface="Lato"/>
                <a:cs typeface="Lato"/>
                <a:sym typeface="Lato"/>
              </a:defRPr>
            </a:lvl7pPr>
            <a:lvl8pPr indent="0" lvl="7" marL="0" marR="0" rtl="0" algn="r">
              <a:spcBef>
                <a:spcPts val="0"/>
              </a:spcBef>
              <a:buNone/>
              <a:defRPr b="0" sz="900">
                <a:solidFill>
                  <a:srgbClr val="F2F2F2"/>
                </a:solidFill>
                <a:latin typeface="Lato"/>
                <a:ea typeface="Lato"/>
                <a:cs typeface="Lato"/>
                <a:sym typeface="Lato"/>
              </a:defRPr>
            </a:lvl8pPr>
            <a:lvl9pPr indent="0" lvl="8" marL="0" marR="0" rtl="0" algn="r">
              <a:spcBef>
                <a:spcPts val="0"/>
              </a:spcBef>
              <a:buNone/>
              <a:defRPr b="0" sz="900">
                <a:solidFill>
                  <a:srgbClr val="F2F2F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pic>
        <p:nvPicPr>
          <p:cNvPr descr="A picture containing building, drawing, window&#10;&#10;Description automatically generated" id="86" name="Google Shape;86;p13"/>
          <p:cNvPicPr preferRelativeResize="0"/>
          <p:nvPr/>
        </p:nvPicPr>
        <p:blipFill rotWithShape="1">
          <a:blip r:embed="rId5">
            <a:alphaModFix/>
          </a:blip>
          <a:srcRect b="0" l="0" r="0" t="0"/>
          <a:stretch/>
        </p:blipFill>
        <p:spPr>
          <a:xfrm>
            <a:off x="237576" y="4888061"/>
            <a:ext cx="243435" cy="24343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6"/>
    <p:sldLayoutId id="214748366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jpg"/><Relationship Id="rId4" Type="http://schemas.openxmlformats.org/officeDocument/2006/relationships/image" Target="../media/image3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6.pn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https://developer.mozilla.org/en-US/docs/Web/HTTP/Method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33.gif"/><Relationship Id="rId4" Type="http://schemas.openxmlformats.org/officeDocument/2006/relationships/image" Target="../media/image34.jpg"/><Relationship Id="rId5" Type="http://schemas.openxmlformats.org/officeDocument/2006/relationships/image" Target="../media/image37.png"/><Relationship Id="rId6" Type="http://schemas.openxmlformats.org/officeDocument/2006/relationships/image" Target="../media/image40.png"/><Relationship Id="rId7" Type="http://schemas.openxmlformats.org/officeDocument/2006/relationships/image" Target="../media/image45.png"/><Relationship Id="rId8"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42.jpg"/><Relationship Id="rId6" Type="http://schemas.openxmlformats.org/officeDocument/2006/relationships/image" Target="../media/image3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0" Type="http://schemas.openxmlformats.org/officeDocument/2006/relationships/hyperlink" Target="https://www.w3.org/html/logo/" TargetMode="External"/><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hyperlink" Target="https://developer.mozilla.org/en-US/docs/Web/HTTP/Methods" TargetMode="External"/><Relationship Id="rId4" Type="http://schemas.openxmlformats.org/officeDocument/2006/relationships/hyperlink" Target="https://github.com/KhronosGroup/glTF-Sample-Models/tree/master/2.0/ToyCar" TargetMode="External"/><Relationship Id="rId9" Type="http://schemas.openxmlformats.org/officeDocument/2006/relationships/hyperlink" Target="https://commons.wikimedia.org/wiki/File:VRHeadset.png" TargetMode="External"/><Relationship Id="rId5" Type="http://schemas.openxmlformats.org/officeDocument/2006/relationships/hyperlink" Target="https://github.com/KhronosGroup/glTF-Sample-Models/tree/master/2.0/CesiumMan" TargetMode="External"/><Relationship Id="rId6" Type="http://schemas.openxmlformats.org/officeDocument/2006/relationships/hyperlink" Target="https://www.pngegg.com/en/png-zbhrh" TargetMode="External"/><Relationship Id="rId7" Type="http://schemas.openxmlformats.org/officeDocument/2006/relationships/hyperlink" Target="https://unity.com/" TargetMode="External"/><Relationship Id="rId8" Type="http://schemas.openxmlformats.org/officeDocument/2006/relationships/hyperlink" Target="https://www.unrealengine.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hyperlink" Target="mailto:info@ogc.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41.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3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6"/>
          <p:cNvSpPr txBox="1"/>
          <p:nvPr/>
        </p:nvSpPr>
        <p:spPr>
          <a:xfrm>
            <a:off x="114752" y="429929"/>
            <a:ext cx="4663500" cy="1456500"/>
          </a:xfrm>
          <a:prstGeom prst="rect">
            <a:avLst/>
          </a:prstGeom>
          <a:noFill/>
          <a:ln>
            <a:noFill/>
          </a:ln>
        </p:spPr>
        <p:txBody>
          <a:bodyPr anchorCtr="0" anchor="t" bIns="34275" lIns="68575" spcFirstLastPara="1" rIns="68575" wrap="square" tIns="34275">
            <a:noAutofit/>
          </a:bodyPr>
          <a:lstStyle/>
          <a:p>
            <a:pPr indent="0" lvl="0" marL="0" marR="0" rtl="0" algn="l">
              <a:lnSpc>
                <a:spcPct val="171875"/>
              </a:lnSpc>
              <a:spcBef>
                <a:spcPts val="0"/>
              </a:spcBef>
              <a:spcAft>
                <a:spcPts val="0"/>
              </a:spcAft>
              <a:buNone/>
            </a:pPr>
            <a:r>
              <a:rPr b="1" lang="en" sz="2400">
                <a:solidFill>
                  <a:srgbClr val="002060"/>
                </a:solidFill>
                <a:latin typeface="Lato"/>
                <a:ea typeface="Lato"/>
                <a:cs typeface="Lato"/>
                <a:sym typeface="Lato"/>
              </a:rPr>
              <a:t>ISG Sprint Engineering Report</a:t>
            </a:r>
            <a:r>
              <a:rPr b="1" lang="en" sz="2400">
                <a:solidFill>
                  <a:srgbClr val="002060"/>
                </a:solidFill>
                <a:latin typeface="Lato"/>
                <a:ea typeface="Lato"/>
                <a:cs typeface="Lato"/>
                <a:sym typeface="Lato"/>
              </a:rPr>
              <a:t> </a:t>
            </a:r>
            <a:r>
              <a:rPr lang="en" sz="2400">
                <a:solidFill>
                  <a:srgbClr val="002060"/>
                </a:solidFill>
                <a:latin typeface="Lato"/>
                <a:ea typeface="Lato"/>
                <a:cs typeface="Lato"/>
                <a:sym typeface="Lato"/>
              </a:rPr>
              <a:t>|</a:t>
            </a:r>
            <a:r>
              <a:rPr b="1" lang="en" sz="2400">
                <a:solidFill>
                  <a:srgbClr val="002060"/>
                </a:solidFill>
                <a:latin typeface="Lato"/>
                <a:ea typeface="Lato"/>
                <a:cs typeface="Lato"/>
                <a:sym typeface="Lato"/>
              </a:rPr>
              <a:t> </a:t>
            </a:r>
            <a:endParaRPr sz="1100"/>
          </a:p>
          <a:p>
            <a:pPr indent="0" lvl="0" marL="0" marR="0" rtl="0" algn="l">
              <a:lnSpc>
                <a:spcPct val="171875"/>
              </a:lnSpc>
              <a:spcBef>
                <a:spcPts val="0"/>
              </a:spcBef>
              <a:spcAft>
                <a:spcPts val="0"/>
              </a:spcAft>
              <a:buNone/>
            </a:pPr>
            <a:r>
              <a:rPr b="1" lang="en" sz="2400">
                <a:solidFill>
                  <a:srgbClr val="002060"/>
                </a:solidFill>
                <a:latin typeface="Lato"/>
                <a:ea typeface="Lato"/>
                <a:cs typeface="Lato"/>
                <a:sym typeface="Lato"/>
              </a:rPr>
              <a:t>Leonard Daly, Dr. Scott Serich</a:t>
            </a:r>
            <a:endParaRPr sz="1100"/>
          </a:p>
          <a:p>
            <a:pPr indent="0" lvl="0" marL="0" marR="0" rtl="0" algn="l">
              <a:lnSpc>
                <a:spcPct val="200000"/>
              </a:lnSpc>
              <a:spcBef>
                <a:spcPts val="0"/>
              </a:spcBef>
              <a:spcAft>
                <a:spcPts val="0"/>
              </a:spcAft>
              <a:buNone/>
            </a:pPr>
            <a:r>
              <a:rPr b="1" lang="en" sz="1500">
                <a:solidFill>
                  <a:srgbClr val="002060"/>
                </a:solidFill>
                <a:latin typeface="Lato"/>
                <a:ea typeface="Lato"/>
                <a:cs typeface="Lato"/>
                <a:sym typeface="Lato"/>
              </a:rPr>
              <a:t>8 December 2020 </a:t>
            </a:r>
            <a:r>
              <a:rPr b="1" lang="en" sz="1500">
                <a:solidFill>
                  <a:srgbClr val="002060"/>
                </a:solidFill>
                <a:latin typeface="Lato"/>
                <a:ea typeface="Lato"/>
                <a:cs typeface="Lato"/>
                <a:sym typeface="Lato"/>
              </a:rPr>
              <a:t>- ISG DWG Presentation</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717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Coverage</a:t>
            </a:r>
            <a:endParaRPr/>
          </a:p>
        </p:txBody>
      </p:sp>
      <p:graphicFrame>
        <p:nvGraphicFramePr>
          <p:cNvPr id="157" name="Google Shape;157;p25"/>
          <p:cNvGraphicFramePr/>
          <p:nvPr/>
        </p:nvGraphicFramePr>
        <p:xfrm>
          <a:off x="1627400" y="779225"/>
          <a:ext cx="3000000" cy="3000000"/>
        </p:xfrm>
        <a:graphic>
          <a:graphicData uri="http://schemas.openxmlformats.org/drawingml/2006/table">
            <a:tbl>
              <a:tblPr>
                <a:noFill/>
                <a:tableStyleId>{62D579CB-592D-4A87-A719-9AF9B8232DB3}</a:tableStyleId>
              </a:tblPr>
              <a:tblGrid>
                <a:gridCol w="2072000"/>
                <a:gridCol w="821150"/>
                <a:gridCol w="725975"/>
                <a:gridCol w="725450"/>
                <a:gridCol w="794500"/>
                <a:gridCol w="750100"/>
              </a:tblGrid>
              <a:tr h="381000">
                <a:tc>
                  <a:txBody>
                    <a:bodyPr/>
                    <a:lstStyle/>
                    <a:p>
                      <a:pPr indent="0" lvl="0" marL="0" rtl="0" algn="l">
                        <a:spcBef>
                          <a:spcPts val="0"/>
                        </a:spcBef>
                        <a:spcAft>
                          <a:spcPts val="0"/>
                        </a:spcAft>
                        <a:buNone/>
                      </a:pPr>
                      <a:r>
                        <a:rPr b="1" lang="en"/>
                        <a:t>Participant</a:t>
                      </a:r>
                      <a:endParaRPr b="1"/>
                    </a:p>
                  </a:txBody>
                  <a:tcPr marT="91425" marB="91425" marR="91425" marL="91425"/>
                </a:tc>
                <a:tc>
                  <a:txBody>
                    <a:bodyPr/>
                    <a:lstStyle/>
                    <a:p>
                      <a:pPr indent="0" lvl="0" marL="0" rtl="0" algn="ctr">
                        <a:spcBef>
                          <a:spcPts val="0"/>
                        </a:spcBef>
                        <a:spcAft>
                          <a:spcPts val="0"/>
                        </a:spcAft>
                        <a:buNone/>
                      </a:pPr>
                      <a:r>
                        <a:rPr b="1" lang="en"/>
                        <a:t>S1</a:t>
                      </a:r>
                      <a:endParaRPr b="1"/>
                    </a:p>
                  </a:txBody>
                  <a:tcPr marT="91425" marB="91425" marR="91425" marL="91425"/>
                </a:tc>
                <a:tc>
                  <a:txBody>
                    <a:bodyPr/>
                    <a:lstStyle/>
                    <a:p>
                      <a:pPr indent="0" lvl="0" marL="0" rtl="0" algn="ctr">
                        <a:spcBef>
                          <a:spcPts val="0"/>
                        </a:spcBef>
                        <a:spcAft>
                          <a:spcPts val="0"/>
                        </a:spcAft>
                        <a:buNone/>
                      </a:pPr>
                      <a:r>
                        <a:rPr b="1" lang="en"/>
                        <a:t>S2</a:t>
                      </a:r>
                      <a:endParaRPr b="1"/>
                    </a:p>
                  </a:txBody>
                  <a:tcPr marT="91425" marB="91425" marR="91425" marL="91425"/>
                </a:tc>
                <a:tc>
                  <a:txBody>
                    <a:bodyPr/>
                    <a:lstStyle/>
                    <a:p>
                      <a:pPr indent="0" lvl="0" marL="0" rtl="0" algn="ctr">
                        <a:spcBef>
                          <a:spcPts val="0"/>
                        </a:spcBef>
                        <a:spcAft>
                          <a:spcPts val="0"/>
                        </a:spcAft>
                        <a:buNone/>
                      </a:pPr>
                      <a:r>
                        <a:rPr b="1" lang="en"/>
                        <a:t>S3</a:t>
                      </a:r>
                      <a:endParaRPr b="1"/>
                    </a:p>
                  </a:txBody>
                  <a:tcPr marT="91425" marB="91425" marR="91425" marL="91425"/>
                </a:tc>
                <a:tc>
                  <a:txBody>
                    <a:bodyPr/>
                    <a:lstStyle/>
                    <a:p>
                      <a:pPr indent="0" lvl="0" marL="0" rtl="0" algn="ctr">
                        <a:spcBef>
                          <a:spcPts val="0"/>
                        </a:spcBef>
                        <a:spcAft>
                          <a:spcPts val="0"/>
                        </a:spcAft>
                        <a:buNone/>
                      </a:pPr>
                      <a:r>
                        <a:rPr b="1" lang="en"/>
                        <a:t>O1</a:t>
                      </a:r>
                      <a:endParaRPr b="1"/>
                    </a:p>
                  </a:txBody>
                  <a:tcPr marT="91425" marB="91425" marR="91425" marL="91425"/>
                </a:tc>
                <a:tc>
                  <a:txBody>
                    <a:bodyPr/>
                    <a:lstStyle/>
                    <a:p>
                      <a:pPr indent="0" lvl="0" marL="0" rtl="0" algn="ctr">
                        <a:spcBef>
                          <a:spcPts val="0"/>
                        </a:spcBef>
                        <a:spcAft>
                          <a:spcPts val="0"/>
                        </a:spcAft>
                        <a:buNone/>
                      </a:pPr>
                      <a:r>
                        <a:rPr b="1" lang="en"/>
                        <a:t>O2</a:t>
                      </a:r>
                      <a:endParaRPr b="1"/>
                    </a:p>
                  </a:txBody>
                  <a:tcPr marT="91425" marB="91425" marR="91425" marL="91425"/>
                </a:tc>
              </a:tr>
              <a:tr h="396200">
                <a:tc>
                  <a:txBody>
                    <a:bodyPr/>
                    <a:lstStyle/>
                    <a:p>
                      <a:pPr indent="0" lvl="0" marL="0" rtl="0" algn="l">
                        <a:spcBef>
                          <a:spcPts val="0"/>
                        </a:spcBef>
                        <a:spcAft>
                          <a:spcPts val="0"/>
                        </a:spcAft>
                        <a:buNone/>
                      </a:pPr>
                      <a:r>
                        <a:rPr lang="en"/>
                        <a:t>CAE</a:t>
                      </a:r>
                      <a:endParaRPr/>
                    </a:p>
                  </a:txBody>
                  <a:tcPr marT="91425" marB="91425" marR="91425" marL="91425"/>
                </a:tc>
                <a:tc>
                  <a:txBody>
                    <a:bodyPr/>
                    <a:lstStyle/>
                    <a:p>
                      <a:pPr indent="0" lvl="0" marL="0" rtl="0" algn="ctr">
                        <a:spcBef>
                          <a:spcPts val="0"/>
                        </a:spcBef>
                        <a:spcAft>
                          <a:spcPts val="0"/>
                        </a:spcAft>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r>
              <a:tr h="396200">
                <a:tc>
                  <a:txBody>
                    <a:bodyPr/>
                    <a:lstStyle/>
                    <a:p>
                      <a:pPr indent="0" lvl="0" marL="0" rtl="0" algn="l">
                        <a:spcBef>
                          <a:spcPts val="0"/>
                        </a:spcBef>
                        <a:spcAft>
                          <a:spcPts val="0"/>
                        </a:spcAft>
                        <a:buNone/>
                      </a:pPr>
                      <a:r>
                        <a:rPr lang="en"/>
                        <a:t>Cesium</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r>
              <a:tr h="396200">
                <a:tc>
                  <a:txBody>
                    <a:bodyPr/>
                    <a:lstStyle/>
                    <a:p>
                      <a:pPr indent="0" lvl="0" marL="0" rtl="0" algn="l">
                        <a:spcBef>
                          <a:spcPts val="0"/>
                        </a:spcBef>
                        <a:spcAft>
                          <a:spcPts val="0"/>
                        </a:spcAft>
                        <a:buNone/>
                      </a:pPr>
                      <a:r>
                        <a:rPr lang="en"/>
                        <a:t>Cognitics</a:t>
                      </a:r>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r>
              <a:tr h="396200">
                <a:tc>
                  <a:txBody>
                    <a:bodyPr/>
                    <a:lstStyle/>
                    <a:p>
                      <a:pPr indent="0" lvl="0" marL="0" rtl="0" algn="l">
                        <a:spcBef>
                          <a:spcPts val="0"/>
                        </a:spcBef>
                        <a:spcAft>
                          <a:spcPts val="0"/>
                        </a:spcAft>
                        <a:buNone/>
                      </a:pPr>
                      <a:r>
                        <a:rPr lang="en"/>
                        <a:t>Ecere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r>
              <a:tr h="396200">
                <a:tc>
                  <a:txBody>
                    <a:bodyPr/>
                    <a:lstStyle/>
                    <a:p>
                      <a:pPr indent="0" lvl="0" marL="0" rtl="0" algn="l">
                        <a:spcBef>
                          <a:spcPts val="0"/>
                        </a:spcBef>
                        <a:spcAft>
                          <a:spcPts val="0"/>
                        </a:spcAft>
                        <a:buNone/>
                      </a:pPr>
                      <a:r>
                        <a:rPr lang="en"/>
                        <a:t>Helyx</a:t>
                      </a:r>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r>
              <a:tr h="396200">
                <a:tc>
                  <a:txBody>
                    <a:bodyPr/>
                    <a:lstStyle/>
                    <a:p>
                      <a:pPr indent="0" lvl="0" marL="0" rtl="0" algn="l">
                        <a:spcBef>
                          <a:spcPts val="0"/>
                        </a:spcBef>
                        <a:spcAft>
                          <a:spcPts val="0"/>
                        </a:spcAft>
                        <a:buNone/>
                      </a:pPr>
                      <a:r>
                        <a:rPr lang="en"/>
                        <a:t>Hexagon</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r>
              <a:tr h="396200">
                <a:tc>
                  <a:txBody>
                    <a:bodyPr/>
                    <a:lstStyle/>
                    <a:p>
                      <a:pPr indent="0" lvl="0" marL="0" rtl="0" algn="l">
                        <a:spcBef>
                          <a:spcPts val="0"/>
                        </a:spcBef>
                        <a:spcAft>
                          <a:spcPts val="0"/>
                        </a:spcAft>
                        <a:buNone/>
                      </a:pPr>
                      <a:r>
                        <a:rPr lang="en"/>
                        <a:t>InfoDao</a:t>
                      </a:r>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r>
              <a:tr h="396200">
                <a:tc>
                  <a:txBody>
                    <a:bodyPr/>
                    <a:lstStyle/>
                    <a:p>
                      <a:pPr indent="0" lvl="0" marL="0" rtl="0" algn="l">
                        <a:spcBef>
                          <a:spcPts val="0"/>
                        </a:spcBef>
                        <a:spcAft>
                          <a:spcPts val="0"/>
                        </a:spcAft>
                        <a:buNone/>
                      </a:pPr>
                      <a:r>
                        <a:rPr lang="en"/>
                        <a:t>SimBlocks</a:t>
                      </a:r>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r>
              <a:tr h="396200">
                <a:tc>
                  <a:txBody>
                    <a:bodyPr/>
                    <a:lstStyle/>
                    <a:p>
                      <a:pPr indent="0" lvl="0" marL="0" rtl="0" algn="l">
                        <a:spcBef>
                          <a:spcPts val="0"/>
                        </a:spcBef>
                        <a:spcAft>
                          <a:spcPts val="0"/>
                        </a:spcAft>
                        <a:buNone/>
                      </a:pPr>
                      <a:r>
                        <a:rPr lang="en"/>
                        <a:t>Steinbeis</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11700" y="836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Interoperability</a:t>
            </a:r>
            <a:endParaRPr/>
          </a:p>
        </p:txBody>
      </p:sp>
      <p:graphicFrame>
        <p:nvGraphicFramePr>
          <p:cNvPr id="163" name="Google Shape;163;p26"/>
          <p:cNvGraphicFramePr/>
          <p:nvPr/>
        </p:nvGraphicFramePr>
        <p:xfrm>
          <a:off x="2606675" y="698588"/>
          <a:ext cx="3000000" cy="3000000"/>
        </p:xfrm>
        <a:graphic>
          <a:graphicData uri="http://schemas.openxmlformats.org/drawingml/2006/table">
            <a:tbl>
              <a:tblPr>
                <a:noFill/>
                <a:tableStyleId>{62D579CB-592D-4A87-A719-9AF9B8232DB3}</a:tableStyleId>
              </a:tblPr>
              <a:tblGrid>
                <a:gridCol w="1447800"/>
                <a:gridCol w="980700"/>
                <a:gridCol w="1191000"/>
                <a:gridCol w="1221700"/>
                <a:gridCol w="1384425"/>
              </a:tblGrid>
              <a:tr h="381000">
                <a:tc>
                  <a:txBody>
                    <a:bodyPr/>
                    <a:lstStyle/>
                    <a:p>
                      <a:pPr indent="0" lvl="0" marL="0" rtl="0" algn="r">
                        <a:spcBef>
                          <a:spcPts val="0"/>
                        </a:spcBef>
                        <a:spcAft>
                          <a:spcPts val="0"/>
                        </a:spcAft>
                        <a:buNone/>
                      </a:pPr>
                      <a:r>
                        <a:rPr b="1" lang="en"/>
                        <a:t>Client </a:t>
                      </a:r>
                      <a:r>
                        <a:rPr lang="en" sz="1700"/>
                        <a:t>→</a:t>
                      </a:r>
                      <a:r>
                        <a:rPr lang="en"/>
                        <a:t> </a:t>
                      </a:r>
                      <a:endParaRPr/>
                    </a:p>
                  </a:txBody>
                  <a:tcPr marT="91425" marB="91425" marR="91425" marL="91425"/>
                </a:tc>
                <a:tc rowSpan="2">
                  <a:txBody>
                    <a:bodyPr/>
                    <a:lstStyle/>
                    <a:p>
                      <a:pPr indent="0" lvl="0" marL="0" rtl="0" algn="ctr">
                        <a:spcBef>
                          <a:spcPts val="0"/>
                        </a:spcBef>
                        <a:spcAft>
                          <a:spcPts val="0"/>
                        </a:spcAft>
                        <a:buNone/>
                      </a:pPr>
                      <a:r>
                        <a:rPr b="1" lang="en"/>
                        <a:t>Hexagon</a:t>
                      </a:r>
                      <a:endParaRPr b="1"/>
                    </a:p>
                  </a:txBody>
                  <a:tcPr marT="91425" marB="91425" marR="91425" marL="91425"/>
                </a:tc>
                <a:tc rowSpan="2">
                  <a:txBody>
                    <a:bodyPr/>
                    <a:lstStyle/>
                    <a:p>
                      <a:pPr indent="0" lvl="0" marL="0" rtl="0" algn="ctr">
                        <a:spcBef>
                          <a:spcPts val="0"/>
                        </a:spcBef>
                        <a:spcAft>
                          <a:spcPts val="0"/>
                        </a:spcAft>
                        <a:buNone/>
                      </a:pPr>
                      <a:r>
                        <a:rPr b="1" lang="en"/>
                        <a:t>InfoDao</a:t>
                      </a:r>
                      <a:endParaRPr b="1"/>
                    </a:p>
                  </a:txBody>
                  <a:tcPr marT="91425" marB="91425" marR="91425" marL="91425"/>
                </a:tc>
                <a:tc rowSpan="2">
                  <a:txBody>
                    <a:bodyPr/>
                    <a:lstStyle/>
                    <a:p>
                      <a:pPr indent="0" lvl="0" marL="0" rtl="0" algn="ctr">
                        <a:spcBef>
                          <a:spcPts val="0"/>
                        </a:spcBef>
                        <a:spcAft>
                          <a:spcPts val="0"/>
                        </a:spcAft>
                        <a:buNone/>
                      </a:pPr>
                      <a:r>
                        <a:rPr b="1" lang="en"/>
                        <a:t>SimBlocks</a:t>
                      </a:r>
                      <a:endParaRPr b="1"/>
                    </a:p>
                  </a:txBody>
                  <a:tcPr marT="91425" marB="91425" marR="91425" marL="91425"/>
                </a:tc>
                <a:tc rowSpan="2">
                  <a:txBody>
                    <a:bodyPr/>
                    <a:lstStyle/>
                    <a:p>
                      <a:pPr indent="0" lvl="0" marL="0" rtl="0" algn="ctr">
                        <a:spcBef>
                          <a:spcPts val="0"/>
                        </a:spcBef>
                        <a:spcAft>
                          <a:spcPts val="0"/>
                        </a:spcAft>
                        <a:buNone/>
                      </a:pPr>
                      <a:r>
                        <a:rPr b="1" lang="en"/>
                        <a:t>Steinbeis</a:t>
                      </a:r>
                      <a:endParaRPr b="1"/>
                    </a:p>
                  </a:txBody>
                  <a:tcPr marT="91425" marB="91425" marR="91425" marL="91425"/>
                </a:tc>
              </a:tr>
              <a:tr h="381000">
                <a:tc>
                  <a:txBody>
                    <a:bodyPr/>
                    <a:lstStyle/>
                    <a:p>
                      <a:pPr indent="0" lvl="0" marL="0" rtl="0" algn="l">
                        <a:spcBef>
                          <a:spcPts val="0"/>
                        </a:spcBef>
                        <a:spcAft>
                          <a:spcPts val="0"/>
                        </a:spcAft>
                        <a:buNone/>
                      </a:pPr>
                      <a:r>
                        <a:rPr b="1" lang="en">
                          <a:solidFill>
                            <a:schemeClr val="dk1"/>
                          </a:solidFill>
                        </a:rPr>
                        <a:t>↓ </a:t>
                      </a:r>
                      <a:r>
                        <a:rPr b="1" lang="en"/>
                        <a:t>Service </a:t>
                      </a:r>
                      <a:endParaRPr b="1"/>
                    </a:p>
                  </a:txBody>
                  <a:tcPr marT="91425" marB="91425" marR="91425" marL="91425"/>
                </a:tc>
                <a:tc vMerge="1"/>
                <a:tc vMerge="1"/>
                <a:tc vMerge="1"/>
                <a:tc vMerge="1"/>
              </a:tr>
              <a:tr h="381000">
                <a:tc>
                  <a:txBody>
                    <a:bodyPr/>
                    <a:lstStyle/>
                    <a:p>
                      <a:pPr indent="0" lvl="0" marL="0" rtl="0" algn="l">
                        <a:spcBef>
                          <a:spcPts val="0"/>
                        </a:spcBef>
                        <a:spcAft>
                          <a:spcPts val="0"/>
                        </a:spcAft>
                        <a:buNone/>
                      </a:pPr>
                      <a:r>
                        <a:rPr lang="en"/>
                        <a:t>Cesium</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r>
              <a:tr h="381000">
                <a:tc>
                  <a:txBody>
                    <a:bodyPr/>
                    <a:lstStyle/>
                    <a:p>
                      <a:pPr indent="0" lvl="0" marL="0" rtl="0" algn="l">
                        <a:spcBef>
                          <a:spcPts val="0"/>
                        </a:spcBef>
                        <a:spcAft>
                          <a:spcPts val="0"/>
                        </a:spcAft>
                        <a:buNone/>
                      </a:pPr>
                      <a:r>
                        <a:rPr lang="en"/>
                        <a:t>Cognitics</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7F6000"/>
                          </a:solidFill>
                        </a:rPr>
                        <a:t>⚠</a:t>
                      </a:r>
                      <a:endParaRPr>
                        <a:solidFill>
                          <a:srgbClr val="7F6000"/>
                        </a:solidFill>
                      </a:endParaRPr>
                    </a:p>
                  </a:txBody>
                  <a:tcPr marT="91425" marB="91425" marR="91425" marL="91425"/>
                </a:tc>
                <a:tc>
                  <a:txBody>
                    <a:bodyPr/>
                    <a:lstStyle/>
                    <a:p>
                      <a:pPr indent="0" lvl="0" marL="0" rtl="0" algn="ctr">
                        <a:spcBef>
                          <a:spcPts val="0"/>
                        </a:spcBef>
                        <a:spcAft>
                          <a:spcPts val="0"/>
                        </a:spcAft>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r>
              <a:tr h="381000">
                <a:tc>
                  <a:txBody>
                    <a:bodyPr/>
                    <a:lstStyle/>
                    <a:p>
                      <a:pPr indent="0" lvl="0" marL="0" rtl="0" algn="l">
                        <a:spcBef>
                          <a:spcPts val="0"/>
                        </a:spcBef>
                        <a:spcAft>
                          <a:spcPts val="0"/>
                        </a:spcAft>
                        <a:buNone/>
                      </a:pPr>
                      <a:r>
                        <a:rPr lang="en"/>
                        <a:t>Ecere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r>
              <a:tr h="381000">
                <a:tc>
                  <a:txBody>
                    <a:bodyPr/>
                    <a:lstStyle/>
                    <a:p>
                      <a:pPr indent="0" lvl="0" marL="0" rtl="0" algn="l">
                        <a:spcBef>
                          <a:spcPts val="0"/>
                        </a:spcBef>
                        <a:spcAft>
                          <a:spcPts val="0"/>
                        </a:spcAft>
                        <a:buNone/>
                      </a:pPr>
                      <a:r>
                        <a:rPr i="1" lang="en"/>
                        <a:t>(Pilot)</a:t>
                      </a:r>
                      <a:r>
                        <a:rPr lang="en"/>
                        <a:t> Ecere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r>
              <a:tr h="381000">
                <a:tc>
                  <a:txBody>
                    <a:bodyPr/>
                    <a:lstStyle/>
                    <a:p>
                      <a:pPr indent="0" lvl="0" marL="0" rtl="0" algn="l">
                        <a:spcBef>
                          <a:spcPts val="0"/>
                        </a:spcBef>
                        <a:spcAft>
                          <a:spcPts val="0"/>
                        </a:spcAft>
                        <a:buNone/>
                      </a:pPr>
                      <a:r>
                        <a:rPr lang="en"/>
                        <a:t>PyGeoAPI-</a:t>
                      </a:r>
                      <a:br>
                        <a:rPr lang="en"/>
                      </a:br>
                      <a:r>
                        <a:rPr lang="en"/>
                        <a:t>InfoDao</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7F6000"/>
                          </a:solidFill>
                        </a:rPr>
                        <a:t>⚠</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r>
              <a:tr h="381000">
                <a:tc>
                  <a:txBody>
                    <a:bodyPr/>
                    <a:lstStyle/>
                    <a:p>
                      <a:pPr indent="0" lvl="0" marL="0" rtl="0" algn="l">
                        <a:spcBef>
                          <a:spcPts val="0"/>
                        </a:spcBef>
                        <a:spcAft>
                          <a:spcPts val="0"/>
                        </a:spcAft>
                        <a:buNone/>
                      </a:pPr>
                      <a:r>
                        <a:rPr lang="en"/>
                        <a:t>Helyx</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r>
              <a:tr h="381000">
                <a:tc>
                  <a:txBody>
                    <a:bodyPr/>
                    <a:lstStyle/>
                    <a:p>
                      <a:pPr indent="0" lvl="0" marL="0" rtl="0" algn="l">
                        <a:spcBef>
                          <a:spcPts val="0"/>
                        </a:spcBef>
                        <a:spcAft>
                          <a:spcPts val="0"/>
                        </a:spcAft>
                        <a:buNone/>
                      </a:pPr>
                      <a:r>
                        <a:rPr lang="en"/>
                        <a:t>Steinbeis New</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r>
              <a:tr h="381000">
                <a:tc>
                  <a:txBody>
                    <a:bodyPr/>
                    <a:lstStyle/>
                    <a:p>
                      <a:pPr indent="0" lvl="0" marL="0" rtl="0" algn="l">
                        <a:spcBef>
                          <a:spcPts val="0"/>
                        </a:spcBef>
                        <a:spcAft>
                          <a:spcPts val="0"/>
                        </a:spcAft>
                        <a:buNone/>
                      </a:pPr>
                      <a:r>
                        <a:rPr i="1" lang="en"/>
                        <a:t>(Pilot)</a:t>
                      </a:r>
                      <a:r>
                        <a:rPr lang="en"/>
                        <a:t> Steinbeis</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r>
            </a:tbl>
          </a:graphicData>
        </a:graphic>
      </p:graphicFrame>
      <p:sp>
        <p:nvSpPr>
          <p:cNvPr id="164" name="Google Shape;164;p26"/>
          <p:cNvSpPr txBox="1"/>
          <p:nvPr/>
        </p:nvSpPr>
        <p:spPr>
          <a:xfrm>
            <a:off x="411675" y="1409200"/>
            <a:ext cx="1892100" cy="30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a:t>
            </a:r>
            <a:r>
              <a:rPr lang="en"/>
              <a:t>echnology</a:t>
            </a:r>
            <a:endParaRPr/>
          </a:p>
          <a:p>
            <a:pPr indent="0" lvl="0" marL="0" rtl="0" algn="l">
              <a:spcBef>
                <a:spcPts val="0"/>
              </a:spcBef>
              <a:spcAft>
                <a:spcPts val="0"/>
              </a:spcAft>
              <a:buNone/>
            </a:pPr>
            <a:r>
              <a:rPr b="1" lang="en"/>
              <a:t>I</a:t>
            </a:r>
            <a:r>
              <a:rPr lang="en"/>
              <a:t>ntegration</a:t>
            </a:r>
            <a:endParaRPr/>
          </a:p>
          <a:p>
            <a:pPr indent="0" lvl="0" marL="0" rtl="0" algn="l">
              <a:spcBef>
                <a:spcPts val="0"/>
              </a:spcBef>
              <a:spcAft>
                <a:spcPts val="0"/>
              </a:spcAft>
              <a:buNone/>
            </a:pPr>
            <a:r>
              <a:rPr b="1" lang="en"/>
              <a:t>E</a:t>
            </a:r>
            <a:r>
              <a:rPr lang="en"/>
              <a:t>xperiment</a:t>
            </a:r>
            <a:endParaRPr/>
          </a:p>
          <a:p>
            <a:pPr indent="0" lvl="0" marL="0" rtl="0" algn="l">
              <a:spcBef>
                <a:spcPts val="0"/>
              </a:spcBef>
              <a:spcAft>
                <a:spcPts val="0"/>
              </a:spcAft>
              <a:buNone/>
            </a:pPr>
            <a:r>
              <a:rPr lang="en"/>
              <a:t>(TIE Table from Pilot)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2150850"/>
            <a:ext cx="8520600" cy="841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000000"/>
                </a:solidFill>
              </a:rPr>
              <a:t>Results</a:t>
            </a:r>
            <a:endParaRPr>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311700" y="8315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What Worked</a:t>
            </a:r>
            <a:endParaRPr/>
          </a:p>
        </p:txBody>
      </p:sp>
      <p:sp>
        <p:nvSpPr>
          <p:cNvPr id="175" name="Google Shape;175;p28"/>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lnSpc>
                <a:spcPct val="150000"/>
              </a:lnSpc>
              <a:spcBef>
                <a:spcPts val="800"/>
              </a:spcBef>
              <a:spcAft>
                <a:spcPts val="0"/>
              </a:spcAft>
              <a:buSzPts val="2100"/>
              <a:buChar char="•"/>
            </a:pPr>
            <a:r>
              <a:rPr lang="en"/>
              <a:t>Successfully used </a:t>
            </a:r>
            <a:r>
              <a:rPr lang="en"/>
              <a:t>GeoVolumes API with </a:t>
            </a:r>
            <a:r>
              <a:rPr lang="en"/>
              <a:t>untested dataset</a:t>
            </a:r>
            <a:endParaRPr/>
          </a:p>
          <a:p>
            <a:pPr indent="-361950" lvl="0" marL="457200" rtl="0" algn="l">
              <a:lnSpc>
                <a:spcPct val="150000"/>
              </a:lnSpc>
              <a:spcBef>
                <a:spcPts val="0"/>
              </a:spcBef>
              <a:spcAft>
                <a:spcPts val="0"/>
              </a:spcAft>
              <a:buSzPts val="2100"/>
              <a:buChar char="•"/>
            </a:pPr>
            <a:r>
              <a:rPr lang="en"/>
              <a:t>GeoVolumes service hosted on AWS</a:t>
            </a:r>
            <a:endParaRPr/>
          </a:p>
          <a:p>
            <a:pPr indent="-361950" lvl="0" marL="457200" rtl="0" algn="l">
              <a:lnSpc>
                <a:spcPct val="150000"/>
              </a:lnSpc>
              <a:spcBef>
                <a:spcPts val="0"/>
              </a:spcBef>
              <a:spcAft>
                <a:spcPts val="0"/>
              </a:spcAft>
              <a:buSzPts val="2100"/>
              <a:buChar char="•"/>
            </a:pPr>
            <a:r>
              <a:rPr lang="en"/>
              <a:t>Integration with other OGC APIs</a:t>
            </a:r>
            <a:endParaRPr/>
          </a:p>
          <a:p>
            <a:pPr indent="-361950" lvl="0" marL="457200" rtl="0" algn="l">
              <a:lnSpc>
                <a:spcPct val="150000"/>
              </a:lnSpc>
              <a:spcBef>
                <a:spcPts val="0"/>
              </a:spcBef>
              <a:spcAft>
                <a:spcPts val="0"/>
              </a:spcAft>
              <a:buSzPts val="2100"/>
              <a:buChar char="•"/>
            </a:pPr>
            <a:r>
              <a:rPr lang="en"/>
              <a:t>Dynamic updates of terrain and models</a:t>
            </a:r>
            <a:endParaRPr/>
          </a:p>
          <a:p>
            <a:pPr indent="-361950" lvl="0" marL="457200" rtl="0" algn="l">
              <a:lnSpc>
                <a:spcPct val="150000"/>
              </a:lnSpc>
              <a:spcBef>
                <a:spcPts val="0"/>
              </a:spcBef>
              <a:spcAft>
                <a:spcPts val="0"/>
              </a:spcAft>
              <a:buSzPts val="2100"/>
              <a:buChar char="•"/>
            </a:pPr>
            <a:r>
              <a:rPr lang="en"/>
              <a:t>Unity game engine integration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167782" y="41464"/>
            <a:ext cx="7886700" cy="5742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latin typeface="Lato"/>
                <a:ea typeface="Lato"/>
                <a:cs typeface="Lato"/>
                <a:sym typeface="Lato"/>
              </a:rPr>
              <a:t>Integration: SensorThings</a:t>
            </a:r>
            <a:endParaRPr/>
          </a:p>
        </p:txBody>
      </p:sp>
      <p:pic>
        <p:nvPicPr>
          <p:cNvPr id="181" name="Google Shape;181;p29"/>
          <p:cNvPicPr preferRelativeResize="0"/>
          <p:nvPr/>
        </p:nvPicPr>
        <p:blipFill>
          <a:blip r:embed="rId3">
            <a:alphaModFix/>
          </a:blip>
          <a:stretch>
            <a:fillRect/>
          </a:stretch>
        </p:blipFill>
        <p:spPr>
          <a:xfrm>
            <a:off x="1894200" y="783300"/>
            <a:ext cx="5355600" cy="37623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167782" y="41464"/>
            <a:ext cx="7886700" cy="5742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latin typeface="Lato"/>
                <a:ea typeface="Lato"/>
                <a:cs typeface="Lato"/>
                <a:sym typeface="Lato"/>
              </a:rPr>
              <a:t>Integration: CDB (Terrain Update)</a:t>
            </a:r>
            <a:endParaRPr/>
          </a:p>
        </p:txBody>
      </p:sp>
      <p:sp>
        <p:nvSpPr>
          <p:cNvPr id="187" name="Google Shape;187;p30"/>
          <p:cNvSpPr txBox="1"/>
          <p:nvPr/>
        </p:nvSpPr>
        <p:spPr>
          <a:xfrm>
            <a:off x="762000" y="3483000"/>
            <a:ext cx="7620000" cy="9651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Terrain update </a:t>
            </a:r>
            <a:endParaRPr sz="1700"/>
          </a:p>
          <a:p>
            <a:pPr indent="-336550" lvl="0" marL="457200" rtl="0" algn="l">
              <a:spcBef>
                <a:spcPts val="0"/>
              </a:spcBef>
              <a:spcAft>
                <a:spcPts val="0"/>
              </a:spcAft>
              <a:buSzPts val="1700"/>
              <a:buChar char="●"/>
            </a:pPr>
            <a:r>
              <a:rPr lang="en" sz="1700"/>
              <a:t>Models are not relative to terrain (left)</a:t>
            </a:r>
            <a:endParaRPr sz="1700"/>
          </a:p>
          <a:p>
            <a:pPr indent="-336550" lvl="0" marL="457200" rtl="0" algn="l">
              <a:spcBef>
                <a:spcPts val="0"/>
              </a:spcBef>
              <a:spcAft>
                <a:spcPts val="0"/>
              </a:spcAft>
              <a:buSzPts val="1700"/>
              <a:buChar char="●"/>
            </a:pPr>
            <a:r>
              <a:rPr lang="en" sz="1700"/>
              <a:t>Requires correction (right) to properly position when terrain is changed</a:t>
            </a:r>
            <a:endParaRPr sz="1700"/>
          </a:p>
        </p:txBody>
      </p:sp>
      <p:pic>
        <p:nvPicPr>
          <p:cNvPr id="188" name="Google Shape;188;p30"/>
          <p:cNvPicPr preferRelativeResize="0"/>
          <p:nvPr/>
        </p:nvPicPr>
        <p:blipFill>
          <a:blip r:embed="rId3">
            <a:alphaModFix/>
          </a:blip>
          <a:stretch>
            <a:fillRect/>
          </a:stretch>
        </p:blipFill>
        <p:spPr>
          <a:xfrm>
            <a:off x="4906400" y="1507613"/>
            <a:ext cx="3810000" cy="1800225"/>
          </a:xfrm>
          <a:prstGeom prst="rect">
            <a:avLst/>
          </a:prstGeom>
          <a:noFill/>
          <a:ln>
            <a:noFill/>
          </a:ln>
        </p:spPr>
      </p:pic>
      <p:pic>
        <p:nvPicPr>
          <p:cNvPr id="189" name="Google Shape;189;p30"/>
          <p:cNvPicPr preferRelativeResize="0"/>
          <p:nvPr/>
        </p:nvPicPr>
        <p:blipFill>
          <a:blip r:embed="rId4">
            <a:alphaModFix/>
          </a:blip>
          <a:stretch>
            <a:fillRect/>
          </a:stretch>
        </p:blipFill>
        <p:spPr>
          <a:xfrm>
            <a:off x="484900" y="1507613"/>
            <a:ext cx="3810000" cy="1800225"/>
          </a:xfrm>
          <a:prstGeom prst="rect">
            <a:avLst/>
          </a:prstGeom>
          <a:noFill/>
          <a:ln>
            <a:noFill/>
          </a:ln>
        </p:spPr>
      </p:pic>
      <p:sp>
        <p:nvSpPr>
          <p:cNvPr id="190" name="Google Shape;190;p30"/>
          <p:cNvSpPr txBox="1"/>
          <p:nvPr/>
        </p:nvSpPr>
        <p:spPr>
          <a:xfrm>
            <a:off x="484900" y="1117925"/>
            <a:ext cx="3810000" cy="64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Uncorrected Model Elevation</a:t>
            </a:r>
            <a:endParaRPr b="1" sz="1600"/>
          </a:p>
        </p:txBody>
      </p:sp>
      <p:sp>
        <p:nvSpPr>
          <p:cNvPr id="191" name="Google Shape;191;p30"/>
          <p:cNvSpPr txBox="1"/>
          <p:nvPr/>
        </p:nvSpPr>
        <p:spPr>
          <a:xfrm>
            <a:off x="4906400" y="1117925"/>
            <a:ext cx="3810000" cy="64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C</a:t>
            </a:r>
            <a:r>
              <a:rPr b="1" lang="en" sz="1600"/>
              <a:t>orrected Model Elevation</a:t>
            </a:r>
            <a:endParaRPr b="1"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167782" y="41464"/>
            <a:ext cx="7886700" cy="5742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latin typeface="Lato"/>
                <a:ea typeface="Lato"/>
                <a:cs typeface="Lato"/>
                <a:sym typeface="Lato"/>
              </a:rPr>
              <a:t>Integration: Features API (Model Update)</a:t>
            </a:r>
            <a:endParaRPr/>
          </a:p>
        </p:txBody>
      </p:sp>
      <p:pic>
        <p:nvPicPr>
          <p:cNvPr id="197" name="Google Shape;197;p31"/>
          <p:cNvPicPr preferRelativeResize="0"/>
          <p:nvPr/>
        </p:nvPicPr>
        <p:blipFill>
          <a:blip r:embed="rId3">
            <a:alphaModFix/>
          </a:blip>
          <a:stretch>
            <a:fillRect/>
          </a:stretch>
        </p:blipFill>
        <p:spPr>
          <a:xfrm>
            <a:off x="1108050" y="963513"/>
            <a:ext cx="2671726" cy="2167438"/>
          </a:xfrm>
          <a:prstGeom prst="rect">
            <a:avLst/>
          </a:prstGeom>
          <a:noFill/>
          <a:ln>
            <a:noFill/>
          </a:ln>
        </p:spPr>
      </p:pic>
      <p:pic>
        <p:nvPicPr>
          <p:cNvPr id="198" name="Google Shape;198;p31"/>
          <p:cNvPicPr preferRelativeResize="0"/>
          <p:nvPr/>
        </p:nvPicPr>
        <p:blipFill>
          <a:blip r:embed="rId4">
            <a:alphaModFix/>
          </a:blip>
          <a:stretch>
            <a:fillRect/>
          </a:stretch>
        </p:blipFill>
        <p:spPr>
          <a:xfrm>
            <a:off x="5204026" y="963513"/>
            <a:ext cx="2671726" cy="2167438"/>
          </a:xfrm>
          <a:prstGeom prst="rect">
            <a:avLst/>
          </a:prstGeom>
          <a:noFill/>
          <a:ln>
            <a:noFill/>
          </a:ln>
        </p:spPr>
      </p:pic>
      <p:sp>
        <p:nvSpPr>
          <p:cNvPr id="199" name="Google Shape;199;p31"/>
          <p:cNvSpPr txBox="1"/>
          <p:nvPr/>
        </p:nvSpPr>
        <p:spPr>
          <a:xfrm>
            <a:off x="1108050" y="3375000"/>
            <a:ext cx="6767700" cy="1363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Model Update</a:t>
            </a:r>
            <a:endParaRPr sz="1600"/>
          </a:p>
          <a:p>
            <a:pPr indent="-330200" lvl="0" marL="457200" rtl="0" algn="l">
              <a:spcBef>
                <a:spcPts val="0"/>
              </a:spcBef>
              <a:spcAft>
                <a:spcPts val="0"/>
              </a:spcAft>
              <a:buSzPts val="1600"/>
              <a:buChar char="●"/>
            </a:pPr>
            <a:r>
              <a:rPr lang="en" sz="1600"/>
              <a:t>Initial insert via POST (submit building/feature)</a:t>
            </a:r>
            <a:endParaRPr sz="1600"/>
          </a:p>
          <a:p>
            <a:pPr indent="-330200" lvl="0" marL="457200" rtl="0" algn="l">
              <a:spcBef>
                <a:spcPts val="0"/>
              </a:spcBef>
              <a:spcAft>
                <a:spcPts val="0"/>
              </a:spcAft>
              <a:buSzPts val="1600"/>
              <a:buChar char="●"/>
            </a:pPr>
            <a:r>
              <a:rPr lang="en" sz="1600"/>
              <a:t>Update (rotate) via PUT (wholesale replacement of building/feature)</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311700" y="2150850"/>
            <a:ext cx="8520600" cy="841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000000"/>
                </a:solidFill>
              </a:rPr>
              <a:t>Steinbeis </a:t>
            </a:r>
            <a:r>
              <a:rPr lang="en">
                <a:solidFill>
                  <a:srgbClr val="000000"/>
                </a:solidFill>
              </a:rPr>
              <a:t>Video</a:t>
            </a:r>
            <a:endParaRPr>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311700" y="2150850"/>
            <a:ext cx="8520600" cy="841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000000"/>
                </a:solidFill>
              </a:rPr>
              <a:t>InfoDao </a:t>
            </a:r>
            <a:r>
              <a:rPr lang="en">
                <a:solidFill>
                  <a:srgbClr val="000000"/>
                </a:solidFill>
              </a:rPr>
              <a:t>Video</a:t>
            </a:r>
            <a:endParaRPr>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311700" y="970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Concerns</a:t>
            </a:r>
            <a:endParaRPr/>
          </a:p>
        </p:txBody>
      </p:sp>
      <p:sp>
        <p:nvSpPr>
          <p:cNvPr id="215" name="Google Shape;215;p34"/>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lnSpc>
                <a:spcPct val="150000"/>
              </a:lnSpc>
              <a:spcBef>
                <a:spcPts val="800"/>
              </a:spcBef>
              <a:spcAft>
                <a:spcPts val="0"/>
              </a:spcAft>
              <a:buSzPts val="2100"/>
              <a:buChar char="•"/>
            </a:pPr>
            <a:r>
              <a:rPr i="1" lang="en"/>
              <a:t>API Common - Part 2: Geospatial Data</a:t>
            </a:r>
            <a:br>
              <a:rPr i="1" lang="en"/>
            </a:br>
            <a:endParaRPr/>
          </a:p>
          <a:p>
            <a:pPr indent="-361950" lvl="0" marL="457200" rtl="0" algn="l">
              <a:lnSpc>
                <a:spcPct val="150000"/>
              </a:lnSpc>
              <a:spcBef>
                <a:spcPts val="0"/>
              </a:spcBef>
              <a:spcAft>
                <a:spcPts val="0"/>
              </a:spcAft>
              <a:buSzPts val="2100"/>
              <a:buChar char="•"/>
            </a:pPr>
            <a:r>
              <a:rPr lang="en"/>
              <a:t>Feature API (dataset updates)</a:t>
            </a:r>
            <a:br>
              <a:rPr lang="en"/>
            </a:br>
            <a:endParaRPr/>
          </a:p>
          <a:p>
            <a:pPr indent="-361950" lvl="0" marL="457200" rtl="0" algn="l">
              <a:lnSpc>
                <a:spcPct val="150000"/>
              </a:lnSpc>
              <a:spcBef>
                <a:spcPts val="0"/>
              </a:spcBef>
              <a:spcAft>
                <a:spcPts val="0"/>
              </a:spcAft>
              <a:buSzPts val="2100"/>
              <a:buChar char="•"/>
            </a:pPr>
            <a:r>
              <a:rPr lang="en"/>
              <a:t>Alternate Distributions</a:t>
            </a:r>
            <a:endParaRPr/>
          </a:p>
          <a:p>
            <a:pPr indent="-342900" lvl="1" marL="914400" rtl="0" algn="l">
              <a:lnSpc>
                <a:spcPct val="150000"/>
              </a:lnSpc>
              <a:spcBef>
                <a:spcPts val="0"/>
              </a:spcBef>
              <a:spcAft>
                <a:spcPts val="0"/>
              </a:spcAft>
              <a:buSzPts val="1800"/>
              <a:buChar char="•"/>
            </a:pPr>
            <a:r>
              <a:rPr lang="en"/>
              <a:t>End-point specification</a:t>
            </a:r>
            <a:endParaRPr/>
          </a:p>
          <a:p>
            <a:pPr indent="-342900" lvl="1" marL="914400" rtl="0" algn="l">
              <a:lnSpc>
                <a:spcPct val="150000"/>
              </a:lnSpc>
              <a:spcBef>
                <a:spcPts val="0"/>
              </a:spcBef>
              <a:spcAft>
                <a:spcPts val="0"/>
              </a:spcAft>
              <a:buSzPts val="1800"/>
              <a:buChar char="•"/>
            </a:pPr>
            <a:r>
              <a:rPr lang="en"/>
              <a:t>Resource</a:t>
            </a:r>
            <a:endParaRPr/>
          </a:p>
          <a:p>
            <a:pPr indent="0" lvl="0" marL="457200" rtl="0" algn="l">
              <a:lnSpc>
                <a:spcPct val="150000"/>
              </a:lnSpc>
              <a:spcBef>
                <a:spcPts val="800"/>
              </a:spcBef>
              <a:spcAft>
                <a:spcPts val="5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311700" y="467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Partnership</a:t>
            </a:r>
            <a:endParaRPr/>
          </a:p>
        </p:txBody>
      </p:sp>
      <p:sp>
        <p:nvSpPr>
          <p:cNvPr id="105" name="Google Shape;105;p17"/>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OGC partnered with Khronos Group for support of glTF</a:t>
            </a:r>
            <a:endParaRPr/>
          </a:p>
          <a:p>
            <a:pPr indent="-342900" lvl="1" marL="914400" rtl="0" algn="l">
              <a:spcBef>
                <a:spcPts val="0"/>
              </a:spcBef>
              <a:spcAft>
                <a:spcPts val="0"/>
              </a:spcAft>
              <a:buSzPts val="1800"/>
              <a:buChar char="•"/>
            </a:pPr>
            <a:r>
              <a:rPr lang="en"/>
              <a:t>glTF common format for object models</a:t>
            </a:r>
            <a:endParaRPr/>
          </a:p>
          <a:p>
            <a:pPr indent="-342900" lvl="1" marL="914400" rtl="0" algn="l">
              <a:spcBef>
                <a:spcPts val="0"/>
              </a:spcBef>
              <a:spcAft>
                <a:spcPts val="0"/>
              </a:spcAft>
              <a:buSzPts val="1800"/>
              <a:buChar char="•"/>
            </a:pPr>
            <a:r>
              <a:rPr lang="en"/>
              <a:t>Insertion was usually done with glTF</a:t>
            </a:r>
            <a:endParaRPr/>
          </a:p>
          <a:p>
            <a:pPr indent="-342900" lvl="1" marL="914400" rtl="0" algn="l">
              <a:spcBef>
                <a:spcPts val="0"/>
              </a:spcBef>
              <a:spcAft>
                <a:spcPts val="0"/>
              </a:spcAft>
              <a:buSzPts val="1800"/>
              <a:buChar char="•"/>
            </a:pPr>
            <a:r>
              <a:rPr lang="en"/>
              <a:t>glTF is a standard format in modeling community</a:t>
            </a:r>
            <a:endParaRPr/>
          </a:p>
        </p:txBody>
      </p:sp>
      <p:pic>
        <p:nvPicPr>
          <p:cNvPr id="106" name="Google Shape;106;p17"/>
          <p:cNvPicPr preferRelativeResize="0"/>
          <p:nvPr/>
        </p:nvPicPr>
        <p:blipFill>
          <a:blip r:embed="rId3">
            <a:alphaModFix/>
          </a:blip>
          <a:stretch>
            <a:fillRect/>
          </a:stretch>
        </p:blipFill>
        <p:spPr>
          <a:xfrm>
            <a:off x="1114950" y="2959500"/>
            <a:ext cx="4000500" cy="952500"/>
          </a:xfrm>
          <a:prstGeom prst="rect">
            <a:avLst/>
          </a:prstGeom>
          <a:noFill/>
          <a:ln>
            <a:noFill/>
          </a:ln>
        </p:spPr>
      </p:pic>
      <p:pic>
        <p:nvPicPr>
          <p:cNvPr id="107" name="Google Shape;107;p17"/>
          <p:cNvPicPr preferRelativeResize="0"/>
          <p:nvPr/>
        </p:nvPicPr>
        <p:blipFill>
          <a:blip r:embed="rId4">
            <a:alphaModFix/>
          </a:blip>
          <a:stretch>
            <a:fillRect/>
          </a:stretch>
        </p:blipFill>
        <p:spPr>
          <a:xfrm>
            <a:off x="6448050" y="2959500"/>
            <a:ext cx="1905000" cy="952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311700" y="970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Concerns: Geospatial Data APIs</a:t>
            </a:r>
            <a:endParaRPr/>
          </a:p>
        </p:txBody>
      </p:sp>
      <p:sp>
        <p:nvSpPr>
          <p:cNvPr id="221" name="Google Shape;221;p35"/>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i="1" lang="en"/>
              <a:t>API Common - Part 2: Geospatial Data</a:t>
            </a:r>
            <a:br>
              <a:rPr lang="en"/>
            </a:br>
            <a:r>
              <a:rPr lang="en" sz="1800"/>
              <a:t>Consistency across multiple OGC APIs so that the entire system operates uniformly.</a:t>
            </a:r>
            <a:br>
              <a:rPr lang="en" sz="1800"/>
            </a:br>
            <a:endParaRPr/>
          </a:p>
          <a:p>
            <a:pPr indent="0" lvl="0" marL="457200" rtl="0" algn="l">
              <a:spcBef>
                <a:spcPts val="800"/>
              </a:spcBef>
              <a:spcAft>
                <a:spcPts val="500"/>
              </a:spcAft>
              <a:buNone/>
            </a:pPr>
            <a:r>
              <a:t/>
            </a:r>
            <a:endParaRPr/>
          </a:p>
        </p:txBody>
      </p:sp>
      <p:sp>
        <p:nvSpPr>
          <p:cNvPr id="222" name="Google Shape;222;p35"/>
          <p:cNvSpPr/>
          <p:nvPr/>
        </p:nvSpPr>
        <p:spPr>
          <a:xfrm>
            <a:off x="7485625" y="3173025"/>
            <a:ext cx="1093500" cy="6345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223" name="Google Shape;223;p35"/>
          <p:cNvPicPr preferRelativeResize="0"/>
          <p:nvPr/>
        </p:nvPicPr>
        <p:blipFill>
          <a:blip r:embed="rId3">
            <a:alphaModFix/>
          </a:blip>
          <a:stretch>
            <a:fillRect/>
          </a:stretch>
        </p:blipFill>
        <p:spPr>
          <a:xfrm>
            <a:off x="6499425" y="2535150"/>
            <a:ext cx="427292" cy="572700"/>
          </a:xfrm>
          <a:prstGeom prst="rect">
            <a:avLst/>
          </a:prstGeom>
          <a:noFill/>
          <a:ln>
            <a:noFill/>
          </a:ln>
        </p:spPr>
      </p:pic>
      <p:pic>
        <p:nvPicPr>
          <p:cNvPr id="224" name="Google Shape;224;p35"/>
          <p:cNvPicPr preferRelativeResize="0"/>
          <p:nvPr/>
        </p:nvPicPr>
        <p:blipFill>
          <a:blip r:embed="rId3">
            <a:alphaModFix/>
          </a:blip>
          <a:stretch>
            <a:fillRect/>
          </a:stretch>
        </p:blipFill>
        <p:spPr>
          <a:xfrm>
            <a:off x="6499425" y="3203925"/>
            <a:ext cx="427292" cy="572700"/>
          </a:xfrm>
          <a:prstGeom prst="rect">
            <a:avLst/>
          </a:prstGeom>
          <a:noFill/>
          <a:ln>
            <a:noFill/>
          </a:ln>
        </p:spPr>
      </p:pic>
      <p:pic>
        <p:nvPicPr>
          <p:cNvPr id="225" name="Google Shape;225;p35"/>
          <p:cNvPicPr preferRelativeResize="0"/>
          <p:nvPr/>
        </p:nvPicPr>
        <p:blipFill>
          <a:blip r:embed="rId3">
            <a:alphaModFix/>
          </a:blip>
          <a:stretch>
            <a:fillRect/>
          </a:stretch>
        </p:blipFill>
        <p:spPr>
          <a:xfrm>
            <a:off x="6499425" y="3872700"/>
            <a:ext cx="427292" cy="572700"/>
          </a:xfrm>
          <a:prstGeom prst="rect">
            <a:avLst/>
          </a:prstGeom>
          <a:noFill/>
          <a:ln>
            <a:noFill/>
          </a:ln>
        </p:spPr>
      </p:pic>
      <p:cxnSp>
        <p:nvCxnSpPr>
          <p:cNvPr id="226" name="Google Shape;226;p35"/>
          <p:cNvCxnSpPr>
            <a:stCxn id="224" idx="3"/>
            <a:endCxn id="222" idx="2"/>
          </p:cNvCxnSpPr>
          <p:nvPr/>
        </p:nvCxnSpPr>
        <p:spPr>
          <a:xfrm>
            <a:off x="6926717" y="3490275"/>
            <a:ext cx="558900" cy="0"/>
          </a:xfrm>
          <a:prstGeom prst="straightConnector1">
            <a:avLst/>
          </a:prstGeom>
          <a:noFill/>
          <a:ln cap="flat" cmpd="sng" w="28575">
            <a:solidFill>
              <a:schemeClr val="dk2"/>
            </a:solidFill>
            <a:prstDash val="solid"/>
            <a:round/>
            <a:headEnd len="med" w="med" type="triangle"/>
            <a:tailEnd len="med" w="med" type="triangle"/>
          </a:ln>
        </p:spPr>
      </p:cxnSp>
      <p:cxnSp>
        <p:nvCxnSpPr>
          <p:cNvPr id="227" name="Google Shape;227;p35"/>
          <p:cNvCxnSpPr/>
          <p:nvPr/>
        </p:nvCxnSpPr>
        <p:spPr>
          <a:xfrm>
            <a:off x="6926717" y="2842050"/>
            <a:ext cx="558900" cy="411300"/>
          </a:xfrm>
          <a:prstGeom prst="straightConnector1">
            <a:avLst/>
          </a:prstGeom>
          <a:noFill/>
          <a:ln cap="flat" cmpd="sng" w="28575">
            <a:solidFill>
              <a:schemeClr val="dk2"/>
            </a:solidFill>
            <a:prstDash val="solid"/>
            <a:round/>
            <a:headEnd len="med" w="med" type="triangle"/>
            <a:tailEnd len="med" w="med" type="triangle"/>
          </a:ln>
        </p:spPr>
      </p:cxnSp>
      <p:cxnSp>
        <p:nvCxnSpPr>
          <p:cNvPr id="228" name="Google Shape;228;p35"/>
          <p:cNvCxnSpPr>
            <a:stCxn id="225" idx="3"/>
          </p:cNvCxnSpPr>
          <p:nvPr/>
        </p:nvCxnSpPr>
        <p:spPr>
          <a:xfrm flipH="1" rot="10800000">
            <a:off x="6926717" y="3739350"/>
            <a:ext cx="565800" cy="419700"/>
          </a:xfrm>
          <a:prstGeom prst="straightConnector1">
            <a:avLst/>
          </a:prstGeom>
          <a:noFill/>
          <a:ln cap="flat" cmpd="sng" w="28575">
            <a:solidFill>
              <a:schemeClr val="dk2"/>
            </a:solidFill>
            <a:prstDash val="solid"/>
            <a:round/>
            <a:headEnd len="med" w="med" type="triangle"/>
            <a:tailEnd len="med" w="med" type="triangle"/>
          </a:ln>
        </p:spPr>
      </p:cxnSp>
      <p:pic>
        <p:nvPicPr>
          <p:cNvPr id="229" name="Google Shape;229;p35"/>
          <p:cNvPicPr preferRelativeResize="0"/>
          <p:nvPr/>
        </p:nvPicPr>
        <p:blipFill>
          <a:blip r:embed="rId4">
            <a:alphaModFix/>
          </a:blip>
          <a:stretch>
            <a:fillRect/>
          </a:stretch>
        </p:blipFill>
        <p:spPr>
          <a:xfrm>
            <a:off x="2502600" y="2504250"/>
            <a:ext cx="634500" cy="634500"/>
          </a:xfrm>
          <a:prstGeom prst="rect">
            <a:avLst/>
          </a:prstGeom>
          <a:noFill/>
          <a:ln>
            <a:noFill/>
          </a:ln>
        </p:spPr>
      </p:pic>
      <p:pic>
        <p:nvPicPr>
          <p:cNvPr id="230" name="Google Shape;230;p35"/>
          <p:cNvPicPr preferRelativeResize="0"/>
          <p:nvPr/>
        </p:nvPicPr>
        <p:blipFill>
          <a:blip r:embed="rId4">
            <a:alphaModFix/>
          </a:blip>
          <a:stretch>
            <a:fillRect/>
          </a:stretch>
        </p:blipFill>
        <p:spPr>
          <a:xfrm>
            <a:off x="3492000" y="3173025"/>
            <a:ext cx="634500" cy="634500"/>
          </a:xfrm>
          <a:prstGeom prst="rect">
            <a:avLst/>
          </a:prstGeom>
          <a:noFill/>
          <a:ln>
            <a:noFill/>
          </a:ln>
        </p:spPr>
      </p:pic>
      <p:pic>
        <p:nvPicPr>
          <p:cNvPr id="231" name="Google Shape;231;p35"/>
          <p:cNvPicPr preferRelativeResize="0"/>
          <p:nvPr/>
        </p:nvPicPr>
        <p:blipFill>
          <a:blip r:embed="rId4">
            <a:alphaModFix/>
          </a:blip>
          <a:stretch>
            <a:fillRect/>
          </a:stretch>
        </p:blipFill>
        <p:spPr>
          <a:xfrm>
            <a:off x="1383150" y="3841800"/>
            <a:ext cx="634500" cy="634500"/>
          </a:xfrm>
          <a:prstGeom prst="rect">
            <a:avLst/>
          </a:prstGeom>
          <a:noFill/>
          <a:ln>
            <a:noFill/>
          </a:ln>
        </p:spPr>
      </p:pic>
      <p:cxnSp>
        <p:nvCxnSpPr>
          <p:cNvPr id="232" name="Google Shape;232;p35"/>
          <p:cNvCxnSpPr>
            <a:stCxn id="229" idx="3"/>
            <a:endCxn id="223" idx="1"/>
          </p:cNvCxnSpPr>
          <p:nvPr/>
        </p:nvCxnSpPr>
        <p:spPr>
          <a:xfrm>
            <a:off x="3137100" y="2821500"/>
            <a:ext cx="3362400" cy="0"/>
          </a:xfrm>
          <a:prstGeom prst="straightConnector1">
            <a:avLst/>
          </a:prstGeom>
          <a:noFill/>
          <a:ln cap="flat" cmpd="sng" w="9525">
            <a:solidFill>
              <a:srgbClr val="0000FF"/>
            </a:solidFill>
            <a:prstDash val="solid"/>
            <a:round/>
            <a:headEnd len="med" w="med" type="stealth"/>
            <a:tailEnd len="med" w="med" type="stealth"/>
          </a:ln>
        </p:spPr>
      </p:cxnSp>
      <p:cxnSp>
        <p:nvCxnSpPr>
          <p:cNvPr id="233" name="Google Shape;233;p35"/>
          <p:cNvCxnSpPr>
            <a:stCxn id="230" idx="3"/>
            <a:endCxn id="224" idx="1"/>
          </p:cNvCxnSpPr>
          <p:nvPr/>
        </p:nvCxnSpPr>
        <p:spPr>
          <a:xfrm>
            <a:off x="4126500" y="3490275"/>
            <a:ext cx="2373000" cy="0"/>
          </a:xfrm>
          <a:prstGeom prst="straightConnector1">
            <a:avLst/>
          </a:prstGeom>
          <a:noFill/>
          <a:ln cap="flat" cmpd="sng" w="9525">
            <a:solidFill>
              <a:srgbClr val="38761D"/>
            </a:solidFill>
            <a:prstDash val="solid"/>
            <a:round/>
            <a:headEnd len="med" w="med" type="stealth"/>
            <a:tailEnd len="med" w="med" type="stealth"/>
          </a:ln>
        </p:spPr>
      </p:cxnSp>
      <p:cxnSp>
        <p:nvCxnSpPr>
          <p:cNvPr id="234" name="Google Shape;234;p35"/>
          <p:cNvCxnSpPr>
            <a:stCxn id="231" idx="3"/>
            <a:endCxn id="225" idx="1"/>
          </p:cNvCxnSpPr>
          <p:nvPr/>
        </p:nvCxnSpPr>
        <p:spPr>
          <a:xfrm>
            <a:off x="2017650" y="4159050"/>
            <a:ext cx="4481700" cy="0"/>
          </a:xfrm>
          <a:prstGeom prst="straightConnector1">
            <a:avLst/>
          </a:prstGeom>
          <a:noFill/>
          <a:ln cap="flat" cmpd="sng" w="9525">
            <a:solidFill>
              <a:srgbClr val="980000"/>
            </a:solidFill>
            <a:prstDash val="solid"/>
            <a:round/>
            <a:headEnd len="med" w="med" type="stealth"/>
            <a:tailEnd len="med" w="med" type="stealth"/>
          </a:ln>
        </p:spPr>
      </p:cxnSp>
      <p:sp>
        <p:nvSpPr>
          <p:cNvPr id="235" name="Google Shape;235;p35"/>
          <p:cNvSpPr txBox="1"/>
          <p:nvPr/>
        </p:nvSpPr>
        <p:spPr>
          <a:xfrm>
            <a:off x="3840750" y="2615850"/>
            <a:ext cx="1647000" cy="4113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GeoVolumes API</a:t>
            </a:r>
            <a:endParaRPr/>
          </a:p>
        </p:txBody>
      </p:sp>
      <p:sp>
        <p:nvSpPr>
          <p:cNvPr id="236" name="Google Shape;236;p35"/>
          <p:cNvSpPr txBox="1"/>
          <p:nvPr/>
        </p:nvSpPr>
        <p:spPr>
          <a:xfrm>
            <a:off x="5163750" y="3284625"/>
            <a:ext cx="634500" cy="4113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CDB</a:t>
            </a:r>
            <a:endParaRPr/>
          </a:p>
        </p:txBody>
      </p:sp>
      <p:sp>
        <p:nvSpPr>
          <p:cNvPr id="237" name="Google Shape;237;p35"/>
          <p:cNvSpPr txBox="1"/>
          <p:nvPr/>
        </p:nvSpPr>
        <p:spPr>
          <a:xfrm>
            <a:off x="3705750" y="3953400"/>
            <a:ext cx="985500" cy="4113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Tiles </a:t>
            </a:r>
            <a:r>
              <a:rPr lang="en"/>
              <a:t>API</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311700" y="970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Concerns: Features</a:t>
            </a:r>
            <a:endParaRPr/>
          </a:p>
        </p:txBody>
      </p:sp>
      <p:sp>
        <p:nvSpPr>
          <p:cNvPr id="243" name="Google Shape;243;p36"/>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lnSpc>
                <a:spcPct val="115000"/>
              </a:lnSpc>
              <a:spcBef>
                <a:spcPts val="800"/>
              </a:spcBef>
              <a:spcAft>
                <a:spcPts val="0"/>
              </a:spcAft>
              <a:buSzPts val="2100"/>
              <a:buChar char="•"/>
            </a:pPr>
            <a:r>
              <a:rPr lang="en"/>
              <a:t>Feature API (dataset updates)</a:t>
            </a:r>
            <a:endParaRPr/>
          </a:p>
          <a:p>
            <a:pPr indent="-361950" lvl="0" marL="457200" rtl="0" algn="l">
              <a:lnSpc>
                <a:spcPct val="200000"/>
              </a:lnSpc>
              <a:spcBef>
                <a:spcPts val="0"/>
              </a:spcBef>
              <a:spcAft>
                <a:spcPts val="0"/>
              </a:spcAft>
              <a:buSzPts val="2100"/>
              <a:buChar char="•"/>
            </a:pPr>
            <a:r>
              <a:rPr lang="en"/>
              <a:t>Proper use of HTTP Request Method</a:t>
            </a:r>
            <a:endParaRPr/>
          </a:p>
          <a:p>
            <a:pPr indent="-361950" lvl="0" marL="457200" rtl="0" algn="l">
              <a:spcBef>
                <a:spcPts val="0"/>
              </a:spcBef>
              <a:spcAft>
                <a:spcPts val="0"/>
              </a:spcAft>
              <a:buSzPts val="2100"/>
              <a:buChar char="•"/>
            </a:pPr>
            <a:r>
              <a:rPr lang="en" u="sng">
                <a:solidFill>
                  <a:schemeClr val="hlink"/>
                </a:solidFill>
                <a:hlinkClick r:id="rId3"/>
              </a:rPr>
              <a:t>Request Methods</a:t>
            </a:r>
            <a:endParaRPr/>
          </a:p>
          <a:p>
            <a:pPr indent="-342900" lvl="1" marL="914400" rtl="0" algn="l">
              <a:spcBef>
                <a:spcPts val="0"/>
              </a:spcBef>
              <a:spcAft>
                <a:spcPts val="0"/>
              </a:spcAft>
              <a:buSzPts val="1800"/>
              <a:buChar char="•"/>
            </a:pPr>
            <a:r>
              <a:rPr lang="en"/>
              <a:t>GET -- Retrieve data</a:t>
            </a:r>
            <a:endParaRPr/>
          </a:p>
          <a:p>
            <a:pPr indent="-342900" lvl="1" marL="914400" rtl="0" algn="l">
              <a:spcBef>
                <a:spcPts val="0"/>
              </a:spcBef>
              <a:spcAft>
                <a:spcPts val="0"/>
              </a:spcAft>
              <a:buSzPts val="1800"/>
              <a:buChar char="•"/>
            </a:pPr>
            <a:r>
              <a:rPr lang="en"/>
              <a:t>POST -- Submit </a:t>
            </a:r>
            <a:r>
              <a:rPr b="1" lang="en"/>
              <a:t>feature</a:t>
            </a:r>
            <a:r>
              <a:rPr lang="en"/>
              <a:t> to datastore</a:t>
            </a:r>
            <a:endParaRPr/>
          </a:p>
          <a:p>
            <a:pPr indent="-342900" lvl="1" marL="914400" rtl="0" algn="l">
              <a:spcBef>
                <a:spcPts val="0"/>
              </a:spcBef>
              <a:spcAft>
                <a:spcPts val="0"/>
              </a:spcAft>
              <a:buSzPts val="1800"/>
              <a:buChar char="•"/>
            </a:pPr>
            <a:r>
              <a:rPr lang="en"/>
              <a:t>PUT -- Replace </a:t>
            </a:r>
            <a:r>
              <a:rPr b="1" lang="en"/>
              <a:t>feature</a:t>
            </a:r>
            <a:r>
              <a:rPr lang="en"/>
              <a:t> in datastore</a:t>
            </a:r>
            <a:endParaRPr/>
          </a:p>
          <a:p>
            <a:pPr indent="-342900" lvl="1" marL="914400" rtl="0" algn="l">
              <a:spcBef>
                <a:spcPts val="0"/>
              </a:spcBef>
              <a:spcAft>
                <a:spcPts val="0"/>
              </a:spcAft>
              <a:buSzPts val="1800"/>
              <a:buChar char="•"/>
            </a:pPr>
            <a:r>
              <a:rPr lang="en"/>
              <a:t>PATCH -- Update </a:t>
            </a:r>
            <a:r>
              <a:rPr b="1" lang="en"/>
              <a:t>feature</a:t>
            </a:r>
            <a:r>
              <a:rPr lang="en"/>
              <a:t> in datastore</a:t>
            </a:r>
            <a:endParaRPr/>
          </a:p>
          <a:p>
            <a:pPr indent="-342900" lvl="1" marL="914400" rtl="0" algn="l">
              <a:spcBef>
                <a:spcPts val="0"/>
              </a:spcBef>
              <a:spcAft>
                <a:spcPts val="0"/>
              </a:spcAft>
              <a:buSzPts val="1800"/>
              <a:buChar char="•"/>
            </a:pPr>
            <a:r>
              <a:rPr lang="en"/>
              <a:t>DELETE -- Delete </a:t>
            </a:r>
            <a:r>
              <a:rPr b="1" lang="en"/>
              <a:t>feature</a:t>
            </a:r>
            <a:r>
              <a:rPr lang="en"/>
              <a:t> from datastore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7" name="Shape 247"/>
        <p:cNvGrpSpPr/>
        <p:nvPr/>
      </p:nvGrpSpPr>
      <p:grpSpPr>
        <a:xfrm>
          <a:off x="0" y="0"/>
          <a:ext cx="0" cy="0"/>
          <a:chOff x="0" y="0"/>
          <a:chExt cx="0" cy="0"/>
        </a:xfrm>
      </p:grpSpPr>
      <p:sp>
        <p:nvSpPr>
          <p:cNvPr id="248" name="Google Shape;248;p37"/>
          <p:cNvSpPr txBox="1"/>
          <p:nvPr>
            <p:ph type="title"/>
          </p:nvPr>
        </p:nvSpPr>
        <p:spPr>
          <a:xfrm>
            <a:off x="311700" y="970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Concerns: End-points</a:t>
            </a:r>
            <a:endParaRPr/>
          </a:p>
        </p:txBody>
      </p:sp>
      <p:sp>
        <p:nvSpPr>
          <p:cNvPr id="249" name="Google Shape;249;p37"/>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End-point specification</a:t>
            </a:r>
            <a:endParaRPr/>
          </a:p>
          <a:p>
            <a:pPr indent="-361950" lvl="0" marL="457200" rtl="0" algn="l">
              <a:spcBef>
                <a:spcPts val="0"/>
              </a:spcBef>
              <a:spcAft>
                <a:spcPts val="0"/>
              </a:spcAft>
              <a:buSzPts val="2100"/>
              <a:buChar char="•"/>
            </a:pPr>
            <a:r>
              <a:rPr lang="en"/>
              <a:t>Multiple different URLs for accessing same data (Helyx)</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Examples (illustrated with 3D Tiles, but others could be used)</a:t>
            </a:r>
            <a:endParaRPr/>
          </a:p>
          <a:p>
            <a:pPr indent="-361950" lvl="0" marL="457200" rtl="0" algn="l">
              <a:spcBef>
                <a:spcPts val="800"/>
              </a:spcBef>
              <a:spcAft>
                <a:spcPts val="0"/>
              </a:spcAft>
              <a:buSzPts val="2100"/>
              <a:buAutoNum type="arabicPeriod"/>
            </a:pPr>
            <a:r>
              <a:rPr lang="en"/>
              <a:t>https://&lt;domain-path&gt;/3dTiles</a:t>
            </a:r>
            <a:endParaRPr/>
          </a:p>
          <a:p>
            <a:pPr indent="-361950" lvl="0" marL="457200" rtl="0" algn="l">
              <a:spcBef>
                <a:spcPts val="0"/>
              </a:spcBef>
              <a:spcAft>
                <a:spcPts val="0"/>
              </a:spcAft>
              <a:buSzPts val="2100"/>
              <a:buAutoNum type="arabicPeriod"/>
            </a:pPr>
            <a:r>
              <a:rPr lang="en"/>
              <a:t>https://&lt;domain-path&gt;/bvh?f=3dTiles</a:t>
            </a:r>
            <a:endParaRPr/>
          </a:p>
          <a:p>
            <a:pPr indent="-361950" lvl="0" marL="457200" rtl="0" algn="l">
              <a:spcBef>
                <a:spcPts val="0"/>
              </a:spcBef>
              <a:spcAft>
                <a:spcPts val="0"/>
              </a:spcAft>
              <a:buSzPts val="2100"/>
              <a:buAutoNum type="arabicPeriod"/>
            </a:pPr>
            <a:r>
              <a:rPr lang="en"/>
              <a:t>https://&lt;domain-path&gt;?f=3dTiles</a:t>
            </a:r>
            <a:endParaRPr/>
          </a:p>
          <a:p>
            <a:pPr indent="0" lvl="0" marL="0" rtl="0" algn="l">
              <a:spcBef>
                <a:spcPts val="800"/>
              </a:spcBef>
              <a:spcAft>
                <a:spcPts val="500"/>
              </a:spcAft>
              <a:buNone/>
            </a:pPr>
            <a:r>
              <a:rPr lang="en"/>
              <a:t>&lt;domain-path&gt; ~ </a:t>
            </a:r>
            <a:r>
              <a:rPr lang="en">
                <a:latin typeface="Times New Roman"/>
                <a:ea typeface="Times New Roman"/>
                <a:cs typeface="Times New Roman"/>
                <a:sym typeface="Times New Roman"/>
              </a:rPr>
              <a:t>server.com/collections/SanDiego/SanDiego-buildings</a:t>
            </a:r>
            <a:endParaRPr>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3" name="Shape 253"/>
        <p:cNvGrpSpPr/>
        <p:nvPr/>
      </p:nvGrpSpPr>
      <p:grpSpPr>
        <a:xfrm>
          <a:off x="0" y="0"/>
          <a:ext cx="0" cy="0"/>
          <a:chOff x="0" y="0"/>
          <a:chExt cx="0" cy="0"/>
        </a:xfrm>
      </p:grpSpPr>
      <p:sp>
        <p:nvSpPr>
          <p:cNvPr id="254" name="Google Shape;254;p38"/>
          <p:cNvSpPr txBox="1"/>
          <p:nvPr>
            <p:ph type="title"/>
          </p:nvPr>
        </p:nvSpPr>
        <p:spPr>
          <a:xfrm>
            <a:off x="311700" y="970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Concerns: Resources</a:t>
            </a:r>
            <a:endParaRPr/>
          </a:p>
        </p:txBody>
      </p:sp>
      <p:sp>
        <p:nvSpPr>
          <p:cNvPr id="255" name="Google Shape;255;p38"/>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Resource are lowest level data categorization</a:t>
            </a:r>
            <a:endParaRPr/>
          </a:p>
          <a:p>
            <a:pPr indent="-342900" lvl="1" marL="914400" rtl="0" algn="l">
              <a:spcBef>
                <a:spcPts val="0"/>
              </a:spcBef>
              <a:spcAft>
                <a:spcPts val="0"/>
              </a:spcAft>
              <a:buSzPts val="1800"/>
              <a:buChar char="•"/>
            </a:pPr>
            <a:r>
              <a:rPr lang="en"/>
              <a:t>.../SanDiego vs. .../SanDiego/SanDiego-buildings</a:t>
            </a:r>
            <a:endParaRPr/>
          </a:p>
          <a:p>
            <a:pPr indent="-342900" lvl="1" marL="914400" rtl="0" algn="l">
              <a:spcBef>
                <a:spcPts val="0"/>
              </a:spcBef>
              <a:spcAft>
                <a:spcPts val="0"/>
              </a:spcAft>
              <a:buSzPts val="1800"/>
              <a:buChar char="•"/>
            </a:pPr>
            <a:r>
              <a:rPr lang="en"/>
              <a:t>Term does not align with WWW community</a:t>
            </a:r>
            <a:br>
              <a:rPr lang="en"/>
            </a:br>
            <a:endParaRPr/>
          </a:p>
          <a:p>
            <a:pPr indent="-361950" lvl="0" marL="457200" rtl="0" algn="l">
              <a:spcBef>
                <a:spcPts val="0"/>
              </a:spcBef>
              <a:spcAft>
                <a:spcPts val="0"/>
              </a:spcAft>
              <a:buSzPts val="2100"/>
              <a:buChar char="•"/>
            </a:pPr>
            <a:r>
              <a:rPr lang="en"/>
              <a:t>Requesting specific data formats</a:t>
            </a:r>
            <a:endParaRPr/>
          </a:p>
          <a:p>
            <a:pPr indent="-342900" lvl="1" marL="914400" rtl="0" algn="l">
              <a:spcBef>
                <a:spcPts val="0"/>
              </a:spcBef>
              <a:spcAft>
                <a:spcPts val="0"/>
              </a:spcAft>
              <a:buSzPts val="1800"/>
              <a:buChar char="•"/>
            </a:pPr>
            <a:r>
              <a:rPr lang="en"/>
              <a:t>Use </a:t>
            </a:r>
            <a:r>
              <a:rPr i="1" lang="en"/>
              <a:t>Accept</a:t>
            </a:r>
            <a:r>
              <a:rPr lang="en"/>
              <a:t> header?</a:t>
            </a:r>
            <a:endParaRPr/>
          </a:p>
          <a:p>
            <a:pPr indent="-342900" lvl="1" marL="914400" rtl="0" algn="l">
              <a:spcBef>
                <a:spcPts val="0"/>
              </a:spcBef>
              <a:spcAft>
                <a:spcPts val="0"/>
              </a:spcAft>
              <a:buSzPts val="1800"/>
              <a:buChar char="•"/>
            </a:pPr>
            <a:r>
              <a:rPr lang="en"/>
              <a:t>Resolve user conflict with End Points</a:t>
            </a:r>
            <a:br>
              <a:rPr lang="en"/>
            </a:br>
            <a:endParaRPr/>
          </a:p>
          <a:p>
            <a:pPr indent="-361950" lvl="0" marL="457200" rtl="0" algn="l">
              <a:spcBef>
                <a:spcPts val="0"/>
              </a:spcBef>
              <a:spcAft>
                <a:spcPts val="0"/>
              </a:spcAft>
              <a:buSzPts val="2100"/>
              <a:buChar char="•"/>
            </a:pPr>
            <a:r>
              <a:rPr lang="en"/>
              <a:t>Registration of media types</a:t>
            </a:r>
            <a:endParaRPr/>
          </a:p>
          <a:p>
            <a:pPr indent="-342900" lvl="1" marL="914400" rtl="0" algn="l">
              <a:spcBef>
                <a:spcPts val="0"/>
              </a:spcBef>
              <a:spcAft>
                <a:spcPts val="0"/>
              </a:spcAft>
              <a:buSzPts val="1800"/>
              <a:buChar char="•"/>
            </a:pPr>
            <a:r>
              <a:rPr lang="en"/>
              <a:t>E.g., application/json+3dTiles</a:t>
            </a:r>
            <a:endParaRPr/>
          </a:p>
          <a:p>
            <a:pPr indent="-342900" lvl="1" marL="914400" rtl="0" algn="l">
              <a:spcBef>
                <a:spcPts val="0"/>
              </a:spcBef>
              <a:spcAft>
                <a:spcPts val="0"/>
              </a:spcAft>
              <a:buSzPts val="1800"/>
              <a:buChar char="•"/>
            </a:pPr>
            <a:r>
              <a:rPr lang="en"/>
              <a:t>Does not conform to RFC #6838 (IETF)</a:t>
            </a:r>
            <a:endParaRPr/>
          </a:p>
          <a:p>
            <a:pPr indent="0" lvl="0" marL="0" rtl="0" algn="l">
              <a:spcBef>
                <a:spcPts val="800"/>
              </a:spcBef>
              <a:spcAft>
                <a:spcPts val="5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9" name="Shape 259"/>
        <p:cNvGrpSpPr/>
        <p:nvPr/>
      </p:nvGrpSpPr>
      <p:grpSpPr>
        <a:xfrm>
          <a:off x="0" y="0"/>
          <a:ext cx="0" cy="0"/>
          <a:chOff x="0" y="0"/>
          <a:chExt cx="0" cy="0"/>
        </a:xfrm>
      </p:grpSpPr>
      <p:sp>
        <p:nvSpPr>
          <p:cNvPr id="260" name="Google Shape;260;p39"/>
          <p:cNvSpPr txBox="1"/>
          <p:nvPr>
            <p:ph type="title"/>
          </p:nvPr>
        </p:nvSpPr>
        <p:spPr>
          <a:xfrm>
            <a:off x="311700" y="970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Fundamental</a:t>
            </a:r>
            <a:r>
              <a:rPr lang="en"/>
              <a:t> Question</a:t>
            </a:r>
            <a:endParaRPr/>
          </a:p>
        </p:txBody>
      </p:sp>
      <p:sp>
        <p:nvSpPr>
          <p:cNvPr id="261" name="Google Shape;261;p39"/>
          <p:cNvSpPr txBox="1"/>
          <p:nvPr>
            <p:ph idx="1" type="body"/>
          </p:nvPr>
        </p:nvSpPr>
        <p:spPr>
          <a:xfrm>
            <a:off x="311700" y="964088"/>
            <a:ext cx="8520600" cy="1360500"/>
          </a:xfrm>
          <a:prstGeom prst="rect">
            <a:avLst/>
          </a:prstGeom>
        </p:spPr>
        <p:txBody>
          <a:bodyPr anchorCtr="0" anchor="t" bIns="34275" lIns="68575" spcFirstLastPara="1" rIns="68575" wrap="square" tIns="34275">
            <a:noAutofit/>
          </a:bodyPr>
          <a:lstStyle/>
          <a:p>
            <a:pPr indent="0" lvl="0" marL="0" rtl="0" algn="ctr">
              <a:spcBef>
                <a:spcPts val="800"/>
              </a:spcBef>
              <a:spcAft>
                <a:spcPts val="500"/>
              </a:spcAft>
              <a:buNone/>
            </a:pPr>
            <a:r>
              <a:rPr b="1" lang="en" sz="3600">
                <a:solidFill>
                  <a:srgbClr val="0000FF"/>
                </a:solidFill>
              </a:rPr>
              <a:t>How distributed and </a:t>
            </a:r>
            <a:r>
              <a:rPr b="1" lang="en" sz="3600">
                <a:solidFill>
                  <a:srgbClr val="0000FF"/>
                </a:solidFill>
              </a:rPr>
              <a:t>collaborative</a:t>
            </a:r>
            <a:r>
              <a:rPr b="1" lang="en" sz="3600">
                <a:solidFill>
                  <a:srgbClr val="0000FF"/>
                </a:solidFill>
              </a:rPr>
              <a:t> are these systems suppose to be?</a:t>
            </a:r>
            <a:endParaRPr>
              <a:solidFill>
                <a:srgbClr val="0000FF"/>
              </a:solidFill>
            </a:endParaRPr>
          </a:p>
        </p:txBody>
      </p:sp>
      <p:cxnSp>
        <p:nvCxnSpPr>
          <p:cNvPr id="262" name="Google Shape;262;p39"/>
          <p:cNvCxnSpPr>
            <a:stCxn id="263" idx="3"/>
            <a:endCxn id="264" idx="2"/>
          </p:cNvCxnSpPr>
          <p:nvPr/>
        </p:nvCxnSpPr>
        <p:spPr>
          <a:xfrm flipH="1" rot="10800000">
            <a:off x="6517542" y="2936000"/>
            <a:ext cx="558900" cy="1337700"/>
          </a:xfrm>
          <a:prstGeom prst="straightConnector1">
            <a:avLst/>
          </a:prstGeom>
          <a:noFill/>
          <a:ln cap="flat" cmpd="sng" w="28575">
            <a:solidFill>
              <a:srgbClr val="E69138"/>
            </a:solidFill>
            <a:prstDash val="solid"/>
            <a:round/>
            <a:headEnd len="med" w="med" type="triangle"/>
            <a:tailEnd len="med" w="med" type="triangle"/>
          </a:ln>
        </p:spPr>
      </p:cxnSp>
      <p:grpSp>
        <p:nvGrpSpPr>
          <p:cNvPr id="265" name="Google Shape;265;p39"/>
          <p:cNvGrpSpPr/>
          <p:nvPr/>
        </p:nvGrpSpPr>
        <p:grpSpPr>
          <a:xfrm>
            <a:off x="2093425" y="2618900"/>
            <a:ext cx="6076525" cy="634500"/>
            <a:chOff x="2093425" y="2618900"/>
            <a:chExt cx="6076525" cy="634500"/>
          </a:xfrm>
        </p:grpSpPr>
        <p:grpSp>
          <p:nvGrpSpPr>
            <p:cNvPr id="266" name="Google Shape;266;p39"/>
            <p:cNvGrpSpPr/>
            <p:nvPr/>
          </p:nvGrpSpPr>
          <p:grpSpPr>
            <a:xfrm>
              <a:off x="6090250" y="2618900"/>
              <a:ext cx="2079700" cy="634500"/>
              <a:chOff x="6090250" y="2618900"/>
              <a:chExt cx="2079700" cy="634500"/>
            </a:xfrm>
          </p:grpSpPr>
          <p:sp>
            <p:nvSpPr>
              <p:cNvPr id="264" name="Google Shape;264;p39"/>
              <p:cNvSpPr/>
              <p:nvPr/>
            </p:nvSpPr>
            <p:spPr>
              <a:xfrm>
                <a:off x="7076450" y="2618900"/>
                <a:ext cx="1093500" cy="6345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267" name="Google Shape;267;p39"/>
              <p:cNvPicPr preferRelativeResize="0"/>
              <p:nvPr/>
            </p:nvPicPr>
            <p:blipFill>
              <a:blip r:embed="rId3">
                <a:alphaModFix/>
              </a:blip>
              <a:stretch>
                <a:fillRect/>
              </a:stretch>
            </p:blipFill>
            <p:spPr>
              <a:xfrm>
                <a:off x="6090250" y="2649800"/>
                <a:ext cx="427292" cy="572700"/>
              </a:xfrm>
              <a:prstGeom prst="rect">
                <a:avLst/>
              </a:prstGeom>
              <a:noFill/>
              <a:ln>
                <a:noFill/>
              </a:ln>
            </p:spPr>
          </p:pic>
          <p:cxnSp>
            <p:nvCxnSpPr>
              <p:cNvPr id="268" name="Google Shape;268;p39"/>
              <p:cNvCxnSpPr>
                <a:stCxn id="267" idx="3"/>
                <a:endCxn id="264" idx="2"/>
              </p:cNvCxnSpPr>
              <p:nvPr/>
            </p:nvCxnSpPr>
            <p:spPr>
              <a:xfrm>
                <a:off x="6517542" y="2936150"/>
                <a:ext cx="558900" cy="0"/>
              </a:xfrm>
              <a:prstGeom prst="straightConnector1">
                <a:avLst/>
              </a:prstGeom>
              <a:noFill/>
              <a:ln cap="flat" cmpd="sng" w="28575">
                <a:solidFill>
                  <a:schemeClr val="dk2"/>
                </a:solidFill>
                <a:prstDash val="solid"/>
                <a:round/>
                <a:headEnd len="med" w="med" type="triangle"/>
                <a:tailEnd len="med" w="med" type="triangle"/>
              </a:ln>
            </p:spPr>
          </p:cxnSp>
        </p:grpSp>
        <p:pic>
          <p:nvPicPr>
            <p:cNvPr id="269" name="Google Shape;269;p39"/>
            <p:cNvPicPr preferRelativeResize="0"/>
            <p:nvPr/>
          </p:nvPicPr>
          <p:blipFill>
            <a:blip r:embed="rId4">
              <a:alphaModFix/>
            </a:blip>
            <a:stretch>
              <a:fillRect/>
            </a:stretch>
          </p:blipFill>
          <p:spPr>
            <a:xfrm>
              <a:off x="2093425" y="2618900"/>
              <a:ext cx="634500" cy="634500"/>
            </a:xfrm>
            <a:prstGeom prst="rect">
              <a:avLst/>
            </a:prstGeom>
            <a:noFill/>
            <a:ln>
              <a:noFill/>
            </a:ln>
          </p:spPr>
        </p:pic>
        <p:grpSp>
          <p:nvGrpSpPr>
            <p:cNvPr id="270" name="Google Shape;270;p39"/>
            <p:cNvGrpSpPr/>
            <p:nvPr/>
          </p:nvGrpSpPr>
          <p:grpSpPr>
            <a:xfrm>
              <a:off x="2727925" y="2730500"/>
              <a:ext cx="3362400" cy="411300"/>
              <a:chOff x="2727925" y="2730500"/>
              <a:chExt cx="3362400" cy="411300"/>
            </a:xfrm>
          </p:grpSpPr>
          <p:cxnSp>
            <p:nvCxnSpPr>
              <p:cNvPr id="271" name="Google Shape;271;p39"/>
              <p:cNvCxnSpPr>
                <a:stCxn id="269" idx="3"/>
                <a:endCxn id="267" idx="1"/>
              </p:cNvCxnSpPr>
              <p:nvPr/>
            </p:nvCxnSpPr>
            <p:spPr>
              <a:xfrm>
                <a:off x="2727925" y="2936150"/>
                <a:ext cx="3362400" cy="0"/>
              </a:xfrm>
              <a:prstGeom prst="straightConnector1">
                <a:avLst/>
              </a:prstGeom>
              <a:noFill/>
              <a:ln cap="flat" cmpd="sng" w="9525">
                <a:solidFill>
                  <a:srgbClr val="0000FF"/>
                </a:solidFill>
                <a:prstDash val="solid"/>
                <a:round/>
                <a:headEnd len="med" w="med" type="stealth"/>
                <a:tailEnd len="med" w="med" type="stealth"/>
              </a:ln>
            </p:spPr>
          </p:cxnSp>
          <p:sp>
            <p:nvSpPr>
              <p:cNvPr id="272" name="Google Shape;272;p39"/>
              <p:cNvSpPr txBox="1"/>
              <p:nvPr/>
            </p:nvSpPr>
            <p:spPr>
              <a:xfrm>
                <a:off x="3431575" y="2730500"/>
                <a:ext cx="1647000" cy="4113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GeoVolumes API</a:t>
                </a:r>
                <a:endParaRPr/>
              </a:p>
            </p:txBody>
          </p:sp>
        </p:grpSp>
      </p:grpSp>
      <p:grpSp>
        <p:nvGrpSpPr>
          <p:cNvPr id="273" name="Google Shape;273;p39"/>
          <p:cNvGrpSpPr/>
          <p:nvPr/>
        </p:nvGrpSpPr>
        <p:grpSpPr>
          <a:xfrm>
            <a:off x="3082825" y="2936225"/>
            <a:ext cx="3007500" cy="1337400"/>
            <a:chOff x="3082825" y="2936225"/>
            <a:chExt cx="3007500" cy="1337400"/>
          </a:xfrm>
        </p:grpSpPr>
        <p:pic>
          <p:nvPicPr>
            <p:cNvPr id="274" name="Google Shape;274;p39"/>
            <p:cNvPicPr preferRelativeResize="0"/>
            <p:nvPr/>
          </p:nvPicPr>
          <p:blipFill>
            <a:blip r:embed="rId4">
              <a:alphaModFix/>
            </a:blip>
            <a:stretch>
              <a:fillRect/>
            </a:stretch>
          </p:blipFill>
          <p:spPr>
            <a:xfrm>
              <a:off x="3082825" y="3287675"/>
              <a:ext cx="634500" cy="634500"/>
            </a:xfrm>
            <a:prstGeom prst="rect">
              <a:avLst/>
            </a:prstGeom>
            <a:noFill/>
            <a:ln>
              <a:noFill/>
            </a:ln>
          </p:spPr>
        </p:pic>
        <p:grpSp>
          <p:nvGrpSpPr>
            <p:cNvPr id="275" name="Google Shape;275;p39"/>
            <p:cNvGrpSpPr/>
            <p:nvPr/>
          </p:nvGrpSpPr>
          <p:grpSpPr>
            <a:xfrm>
              <a:off x="3717325" y="2936225"/>
              <a:ext cx="2373000" cy="668700"/>
              <a:chOff x="3717325" y="2936225"/>
              <a:chExt cx="2373000" cy="668700"/>
            </a:xfrm>
          </p:grpSpPr>
          <p:cxnSp>
            <p:nvCxnSpPr>
              <p:cNvPr id="276" name="Google Shape;276;p39"/>
              <p:cNvCxnSpPr>
                <a:stCxn id="274" idx="3"/>
                <a:endCxn id="267" idx="1"/>
              </p:cNvCxnSpPr>
              <p:nvPr/>
            </p:nvCxnSpPr>
            <p:spPr>
              <a:xfrm flipH="1" rot="10800000">
                <a:off x="3717325" y="2936225"/>
                <a:ext cx="2373000" cy="668700"/>
              </a:xfrm>
              <a:prstGeom prst="straightConnector1">
                <a:avLst/>
              </a:prstGeom>
              <a:noFill/>
              <a:ln cap="flat" cmpd="sng" w="9525">
                <a:solidFill>
                  <a:srgbClr val="38761D"/>
                </a:solidFill>
                <a:prstDash val="solid"/>
                <a:round/>
                <a:headEnd len="med" w="med" type="stealth"/>
                <a:tailEnd len="med" w="med" type="stealth"/>
              </a:ln>
            </p:spPr>
          </p:cxnSp>
          <p:sp>
            <p:nvSpPr>
              <p:cNvPr id="277" name="Google Shape;277;p39"/>
              <p:cNvSpPr txBox="1"/>
              <p:nvPr/>
            </p:nvSpPr>
            <p:spPr>
              <a:xfrm>
                <a:off x="4305488" y="3141800"/>
                <a:ext cx="634500" cy="4113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CDB</a:t>
                </a:r>
                <a:endParaRPr/>
              </a:p>
            </p:txBody>
          </p:sp>
        </p:grpSp>
        <p:grpSp>
          <p:nvGrpSpPr>
            <p:cNvPr id="278" name="Google Shape;278;p39"/>
            <p:cNvGrpSpPr/>
            <p:nvPr/>
          </p:nvGrpSpPr>
          <p:grpSpPr>
            <a:xfrm>
              <a:off x="3717325" y="3604925"/>
              <a:ext cx="2373000" cy="668700"/>
              <a:chOff x="3717325" y="3604925"/>
              <a:chExt cx="2373000" cy="668700"/>
            </a:xfrm>
          </p:grpSpPr>
          <p:cxnSp>
            <p:nvCxnSpPr>
              <p:cNvPr id="279" name="Google Shape;279;p39"/>
              <p:cNvCxnSpPr>
                <a:stCxn id="274" idx="3"/>
                <a:endCxn id="263" idx="1"/>
              </p:cNvCxnSpPr>
              <p:nvPr/>
            </p:nvCxnSpPr>
            <p:spPr>
              <a:xfrm>
                <a:off x="3717325" y="3604925"/>
                <a:ext cx="2373000" cy="668700"/>
              </a:xfrm>
              <a:prstGeom prst="straightConnector1">
                <a:avLst/>
              </a:prstGeom>
              <a:noFill/>
              <a:ln cap="flat" cmpd="sng" w="9525">
                <a:solidFill>
                  <a:srgbClr val="0000FF"/>
                </a:solidFill>
                <a:prstDash val="solid"/>
                <a:round/>
                <a:headEnd len="med" w="med" type="stealth"/>
                <a:tailEnd len="med" w="med" type="stealth"/>
              </a:ln>
            </p:spPr>
          </p:cxnSp>
          <p:sp>
            <p:nvSpPr>
              <p:cNvPr id="280" name="Google Shape;280;p39"/>
              <p:cNvSpPr txBox="1"/>
              <p:nvPr/>
            </p:nvSpPr>
            <p:spPr>
              <a:xfrm>
                <a:off x="4119050" y="3707750"/>
                <a:ext cx="1647000" cy="4113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GeoVolumes API</a:t>
                </a:r>
                <a:endParaRPr/>
              </a:p>
            </p:txBody>
          </p:sp>
        </p:grpSp>
      </p:grpSp>
      <p:grpSp>
        <p:nvGrpSpPr>
          <p:cNvPr id="281" name="Google Shape;281;p39"/>
          <p:cNvGrpSpPr/>
          <p:nvPr/>
        </p:nvGrpSpPr>
        <p:grpSpPr>
          <a:xfrm>
            <a:off x="973975" y="3956450"/>
            <a:ext cx="7196050" cy="634500"/>
            <a:chOff x="973975" y="3956450"/>
            <a:chExt cx="7196050" cy="634500"/>
          </a:xfrm>
        </p:grpSpPr>
        <p:pic>
          <p:nvPicPr>
            <p:cNvPr id="282" name="Google Shape;282;p39"/>
            <p:cNvPicPr preferRelativeResize="0"/>
            <p:nvPr/>
          </p:nvPicPr>
          <p:blipFill>
            <a:blip r:embed="rId4">
              <a:alphaModFix/>
            </a:blip>
            <a:stretch>
              <a:fillRect/>
            </a:stretch>
          </p:blipFill>
          <p:spPr>
            <a:xfrm>
              <a:off x="973975" y="3956450"/>
              <a:ext cx="634500" cy="634500"/>
            </a:xfrm>
            <a:prstGeom prst="rect">
              <a:avLst/>
            </a:prstGeom>
            <a:noFill/>
            <a:ln>
              <a:noFill/>
            </a:ln>
          </p:spPr>
        </p:pic>
        <p:grpSp>
          <p:nvGrpSpPr>
            <p:cNvPr id="283" name="Google Shape;283;p39"/>
            <p:cNvGrpSpPr/>
            <p:nvPr/>
          </p:nvGrpSpPr>
          <p:grpSpPr>
            <a:xfrm>
              <a:off x="1608475" y="4068050"/>
              <a:ext cx="4481700" cy="411300"/>
              <a:chOff x="1608475" y="4068050"/>
              <a:chExt cx="4481700" cy="411300"/>
            </a:xfrm>
          </p:grpSpPr>
          <p:cxnSp>
            <p:nvCxnSpPr>
              <p:cNvPr id="284" name="Google Shape;284;p39"/>
              <p:cNvCxnSpPr>
                <a:stCxn id="282" idx="3"/>
                <a:endCxn id="263" idx="1"/>
              </p:cNvCxnSpPr>
              <p:nvPr/>
            </p:nvCxnSpPr>
            <p:spPr>
              <a:xfrm>
                <a:off x="1608475" y="4273700"/>
                <a:ext cx="4481700" cy="0"/>
              </a:xfrm>
              <a:prstGeom prst="straightConnector1">
                <a:avLst/>
              </a:prstGeom>
              <a:noFill/>
              <a:ln cap="flat" cmpd="sng" w="9525">
                <a:solidFill>
                  <a:srgbClr val="980000"/>
                </a:solidFill>
                <a:prstDash val="solid"/>
                <a:round/>
                <a:headEnd len="med" w="med" type="stealth"/>
                <a:tailEnd len="med" w="med" type="stealth"/>
              </a:ln>
            </p:spPr>
          </p:cxnSp>
          <p:sp>
            <p:nvSpPr>
              <p:cNvPr id="285" name="Google Shape;285;p39"/>
              <p:cNvSpPr txBox="1"/>
              <p:nvPr/>
            </p:nvSpPr>
            <p:spPr>
              <a:xfrm>
                <a:off x="3296575" y="4068050"/>
                <a:ext cx="985500" cy="4113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Tiles API</a:t>
                </a:r>
                <a:endParaRPr/>
              </a:p>
            </p:txBody>
          </p:sp>
        </p:grpSp>
        <p:grpSp>
          <p:nvGrpSpPr>
            <p:cNvPr id="286" name="Google Shape;286;p39"/>
            <p:cNvGrpSpPr/>
            <p:nvPr/>
          </p:nvGrpSpPr>
          <p:grpSpPr>
            <a:xfrm>
              <a:off x="6090250" y="3956450"/>
              <a:ext cx="2079775" cy="634500"/>
              <a:chOff x="6090250" y="3956450"/>
              <a:chExt cx="2079775" cy="634500"/>
            </a:xfrm>
          </p:grpSpPr>
          <p:pic>
            <p:nvPicPr>
              <p:cNvPr id="263" name="Google Shape;263;p39"/>
              <p:cNvPicPr preferRelativeResize="0"/>
              <p:nvPr/>
            </p:nvPicPr>
            <p:blipFill>
              <a:blip r:embed="rId3">
                <a:alphaModFix/>
              </a:blip>
              <a:stretch>
                <a:fillRect/>
              </a:stretch>
            </p:blipFill>
            <p:spPr>
              <a:xfrm>
                <a:off x="6090250" y="3987350"/>
                <a:ext cx="427292" cy="572700"/>
              </a:xfrm>
              <a:prstGeom prst="rect">
                <a:avLst/>
              </a:prstGeom>
              <a:noFill/>
              <a:ln>
                <a:noFill/>
              </a:ln>
            </p:spPr>
          </p:pic>
          <p:sp>
            <p:nvSpPr>
              <p:cNvPr id="287" name="Google Shape;287;p39"/>
              <p:cNvSpPr/>
              <p:nvPr/>
            </p:nvSpPr>
            <p:spPr>
              <a:xfrm>
                <a:off x="7076525" y="3956450"/>
                <a:ext cx="1093500" cy="6345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cxnSp>
            <p:nvCxnSpPr>
              <p:cNvPr id="288" name="Google Shape;288;p39"/>
              <p:cNvCxnSpPr>
                <a:endCxn id="287" idx="2"/>
              </p:cNvCxnSpPr>
              <p:nvPr/>
            </p:nvCxnSpPr>
            <p:spPr>
              <a:xfrm>
                <a:off x="6517625" y="4273700"/>
                <a:ext cx="558900" cy="0"/>
              </a:xfrm>
              <a:prstGeom prst="straightConnector1">
                <a:avLst/>
              </a:prstGeom>
              <a:noFill/>
              <a:ln cap="flat" cmpd="sng" w="28575">
                <a:solidFill>
                  <a:schemeClr val="dk2"/>
                </a:solidFill>
                <a:prstDash val="solid"/>
                <a:round/>
                <a:headEnd len="med" w="med" type="triangle"/>
                <a:tailEnd len="med" w="med" type="triangle"/>
              </a:ln>
            </p:spPr>
          </p:cxnSp>
        </p:grpSp>
      </p:grpSp>
      <p:cxnSp>
        <p:nvCxnSpPr>
          <p:cNvPr id="289" name="Google Shape;289;p39"/>
          <p:cNvCxnSpPr>
            <a:stCxn id="263" idx="0"/>
            <a:endCxn id="267" idx="2"/>
          </p:cNvCxnSpPr>
          <p:nvPr/>
        </p:nvCxnSpPr>
        <p:spPr>
          <a:xfrm rot="10800000">
            <a:off x="6303896" y="3222650"/>
            <a:ext cx="0" cy="764700"/>
          </a:xfrm>
          <a:prstGeom prst="straightConnector1">
            <a:avLst/>
          </a:prstGeom>
          <a:noFill/>
          <a:ln cap="flat" cmpd="sng" w="28575">
            <a:solidFill>
              <a:srgbClr val="38761D"/>
            </a:solidFill>
            <a:prstDash val="solid"/>
            <a:round/>
            <a:headEnd len="med" w="med" type="triangl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txBox="1"/>
          <p:nvPr>
            <p:ph type="title"/>
          </p:nvPr>
        </p:nvSpPr>
        <p:spPr>
          <a:xfrm>
            <a:off x="311700" y="1110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Future Work</a:t>
            </a:r>
            <a:endParaRPr/>
          </a:p>
        </p:txBody>
      </p:sp>
      <p:sp>
        <p:nvSpPr>
          <p:cNvPr id="295" name="Google Shape;295;p40"/>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External Work</a:t>
            </a:r>
            <a:endParaRPr/>
          </a:p>
          <a:p>
            <a:pPr indent="-342900" lvl="1" marL="914400" rtl="0" algn="l">
              <a:spcBef>
                <a:spcPts val="0"/>
              </a:spcBef>
              <a:spcAft>
                <a:spcPts val="0"/>
              </a:spcAft>
              <a:buSzPts val="1800"/>
              <a:buChar char="•"/>
            </a:pPr>
            <a:r>
              <a:rPr lang="en"/>
              <a:t>Khronos</a:t>
            </a:r>
            <a:endParaRPr/>
          </a:p>
          <a:p>
            <a:pPr indent="-342900" lvl="1" marL="914400" rtl="0" algn="l">
              <a:spcBef>
                <a:spcPts val="0"/>
              </a:spcBef>
              <a:spcAft>
                <a:spcPts val="0"/>
              </a:spcAft>
              <a:buSzPts val="1800"/>
              <a:buChar char="•"/>
            </a:pPr>
            <a:r>
              <a:rPr lang="en"/>
              <a:t>Game Engines (Unity, Unreal)</a:t>
            </a:r>
            <a:br>
              <a:rPr lang="en"/>
            </a:br>
            <a:endParaRPr/>
          </a:p>
          <a:p>
            <a:pPr indent="-361950" lvl="0" marL="457200" rtl="0" algn="l">
              <a:spcBef>
                <a:spcPts val="0"/>
              </a:spcBef>
              <a:spcAft>
                <a:spcPts val="0"/>
              </a:spcAft>
              <a:buSzPts val="2100"/>
              <a:buChar char="•"/>
            </a:pPr>
            <a:r>
              <a:rPr lang="en"/>
              <a:t>OGC</a:t>
            </a:r>
            <a:endParaRPr/>
          </a:p>
          <a:p>
            <a:pPr indent="-342900" lvl="1" marL="914400" rtl="0" algn="l">
              <a:spcBef>
                <a:spcPts val="0"/>
              </a:spcBef>
              <a:spcAft>
                <a:spcPts val="0"/>
              </a:spcAft>
              <a:buSzPts val="1800"/>
              <a:buChar char="•"/>
            </a:pPr>
            <a:r>
              <a:rPr lang="en"/>
              <a:t>Data conversion </a:t>
            </a:r>
            <a:endParaRPr/>
          </a:p>
          <a:p>
            <a:pPr indent="-342900" lvl="1" marL="914400" rtl="0" algn="l">
              <a:spcBef>
                <a:spcPts val="0"/>
              </a:spcBef>
              <a:spcAft>
                <a:spcPts val="0"/>
              </a:spcAft>
              <a:buSzPts val="1800"/>
              <a:buChar char="•"/>
            </a:pPr>
            <a:r>
              <a:rPr lang="en"/>
              <a:t>GeoVolumes API</a:t>
            </a:r>
            <a:endParaRPr/>
          </a:p>
          <a:p>
            <a:pPr indent="-342900" lvl="1" marL="914400" rtl="0" algn="l">
              <a:spcBef>
                <a:spcPts val="0"/>
              </a:spcBef>
              <a:spcAft>
                <a:spcPts val="0"/>
              </a:spcAft>
              <a:buSzPts val="1800"/>
              <a:buChar char="•"/>
            </a:pPr>
            <a:r>
              <a:rPr lang="en"/>
              <a:t>Features</a:t>
            </a:r>
            <a:endParaRPr/>
          </a:p>
          <a:p>
            <a:pPr indent="-342900" lvl="1" marL="914400" rtl="0" algn="l">
              <a:spcBef>
                <a:spcPts val="0"/>
              </a:spcBef>
              <a:spcAft>
                <a:spcPts val="0"/>
              </a:spcAft>
              <a:buSzPts val="1800"/>
              <a:buChar char="•"/>
            </a:pPr>
            <a:r>
              <a:rPr lang="en"/>
              <a:t>Infrastructure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1"/>
          <p:cNvSpPr txBox="1"/>
          <p:nvPr>
            <p:ph type="title"/>
          </p:nvPr>
        </p:nvSpPr>
        <p:spPr>
          <a:xfrm>
            <a:off x="311700" y="1110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Future Work: External to OGC</a:t>
            </a:r>
            <a:endParaRPr/>
          </a:p>
        </p:txBody>
      </p:sp>
      <p:sp>
        <p:nvSpPr>
          <p:cNvPr id="301" name="Google Shape;301;p41"/>
          <p:cNvSpPr txBox="1"/>
          <p:nvPr>
            <p:ph idx="1" type="body"/>
          </p:nvPr>
        </p:nvSpPr>
        <p:spPr>
          <a:xfrm>
            <a:off x="311700" y="1152475"/>
            <a:ext cx="8520600" cy="13449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External Work</a:t>
            </a:r>
            <a:endParaRPr/>
          </a:p>
          <a:p>
            <a:pPr indent="-342900" lvl="1" marL="914400" rtl="0" algn="l">
              <a:spcBef>
                <a:spcPts val="0"/>
              </a:spcBef>
              <a:spcAft>
                <a:spcPts val="0"/>
              </a:spcAft>
              <a:buSzPts val="1800"/>
              <a:buChar char="•"/>
            </a:pPr>
            <a:r>
              <a:rPr lang="en"/>
              <a:t>Khronos</a:t>
            </a:r>
            <a:endParaRPr/>
          </a:p>
          <a:p>
            <a:pPr indent="-342900" lvl="1" marL="914400" rtl="0" algn="l">
              <a:lnSpc>
                <a:spcPct val="150000"/>
              </a:lnSpc>
              <a:spcBef>
                <a:spcPts val="0"/>
              </a:spcBef>
              <a:spcAft>
                <a:spcPts val="0"/>
              </a:spcAft>
              <a:buSzPts val="1800"/>
              <a:buChar char="•"/>
            </a:pPr>
            <a:r>
              <a:rPr lang="en"/>
              <a:t>Game Engines (Unity, Unreal)</a:t>
            </a:r>
            <a:endParaRPr/>
          </a:p>
          <a:p>
            <a:pPr indent="0" lvl="0" marL="0" rtl="0" algn="l">
              <a:spcBef>
                <a:spcPts val="800"/>
              </a:spcBef>
              <a:spcAft>
                <a:spcPts val="500"/>
              </a:spcAft>
              <a:buNone/>
            </a:pPr>
            <a:r>
              <a:t/>
            </a:r>
            <a:endParaRPr/>
          </a:p>
        </p:txBody>
      </p:sp>
      <p:pic>
        <p:nvPicPr>
          <p:cNvPr descr="screenshot.gif" id="302" name="Google Shape;302;p41"/>
          <p:cNvPicPr preferRelativeResize="0"/>
          <p:nvPr/>
        </p:nvPicPr>
        <p:blipFill>
          <a:blip r:embed="rId3">
            <a:alphaModFix/>
          </a:blip>
          <a:stretch>
            <a:fillRect/>
          </a:stretch>
        </p:blipFill>
        <p:spPr>
          <a:xfrm>
            <a:off x="6742963" y="1239025"/>
            <a:ext cx="1238250" cy="1238250"/>
          </a:xfrm>
          <a:prstGeom prst="rect">
            <a:avLst/>
          </a:prstGeom>
          <a:noFill/>
          <a:ln>
            <a:noFill/>
          </a:ln>
        </p:spPr>
      </p:pic>
      <p:pic>
        <p:nvPicPr>
          <p:cNvPr descr="screenshot_large.jpg" id="303" name="Google Shape;303;p41"/>
          <p:cNvPicPr preferRelativeResize="0"/>
          <p:nvPr/>
        </p:nvPicPr>
        <p:blipFill>
          <a:blip r:embed="rId4">
            <a:alphaModFix/>
          </a:blip>
          <a:stretch>
            <a:fillRect/>
          </a:stretch>
        </p:blipFill>
        <p:spPr>
          <a:xfrm>
            <a:off x="6214666" y="3032625"/>
            <a:ext cx="2294834" cy="1238251"/>
          </a:xfrm>
          <a:prstGeom prst="rect">
            <a:avLst/>
          </a:prstGeom>
          <a:noFill/>
          <a:ln>
            <a:noFill/>
          </a:ln>
        </p:spPr>
      </p:pic>
      <p:pic>
        <p:nvPicPr>
          <p:cNvPr id="304" name="Google Shape;304;p41"/>
          <p:cNvPicPr preferRelativeResize="0"/>
          <p:nvPr/>
        </p:nvPicPr>
        <p:blipFill>
          <a:blip r:embed="rId5">
            <a:alphaModFix/>
          </a:blip>
          <a:stretch>
            <a:fillRect/>
          </a:stretch>
        </p:blipFill>
        <p:spPr>
          <a:xfrm>
            <a:off x="4464775" y="2362500"/>
            <a:ext cx="1053001" cy="1053001"/>
          </a:xfrm>
          <a:prstGeom prst="rect">
            <a:avLst/>
          </a:prstGeom>
          <a:noFill/>
          <a:ln>
            <a:noFill/>
          </a:ln>
        </p:spPr>
      </p:pic>
      <p:pic>
        <p:nvPicPr>
          <p:cNvPr id="305" name="Google Shape;305;p41"/>
          <p:cNvPicPr preferRelativeResize="0"/>
          <p:nvPr/>
        </p:nvPicPr>
        <p:blipFill>
          <a:blip r:embed="rId6">
            <a:alphaModFix/>
          </a:blip>
          <a:stretch>
            <a:fillRect/>
          </a:stretch>
        </p:blipFill>
        <p:spPr>
          <a:xfrm>
            <a:off x="3060750" y="2197125"/>
            <a:ext cx="999026" cy="1005749"/>
          </a:xfrm>
          <a:prstGeom prst="rect">
            <a:avLst/>
          </a:prstGeom>
          <a:noFill/>
          <a:ln>
            <a:noFill/>
          </a:ln>
        </p:spPr>
      </p:pic>
      <p:pic>
        <p:nvPicPr>
          <p:cNvPr id="306" name="Google Shape;306;p41"/>
          <p:cNvPicPr preferRelativeResize="0"/>
          <p:nvPr/>
        </p:nvPicPr>
        <p:blipFill>
          <a:blip r:embed="rId7">
            <a:alphaModFix/>
          </a:blip>
          <a:stretch>
            <a:fillRect/>
          </a:stretch>
        </p:blipFill>
        <p:spPr>
          <a:xfrm>
            <a:off x="594000" y="2403000"/>
            <a:ext cx="1714501" cy="1714501"/>
          </a:xfrm>
          <a:prstGeom prst="rect">
            <a:avLst/>
          </a:prstGeom>
          <a:noFill/>
          <a:ln>
            <a:noFill/>
          </a:ln>
        </p:spPr>
      </p:pic>
      <p:pic>
        <p:nvPicPr>
          <p:cNvPr id="307" name="Google Shape;307;p41"/>
          <p:cNvPicPr preferRelativeResize="0"/>
          <p:nvPr/>
        </p:nvPicPr>
        <p:blipFill>
          <a:blip r:embed="rId8">
            <a:alphaModFix/>
          </a:blip>
          <a:stretch>
            <a:fillRect/>
          </a:stretch>
        </p:blipFill>
        <p:spPr>
          <a:xfrm>
            <a:off x="2897775" y="3032625"/>
            <a:ext cx="2009476" cy="15020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6"/>
                                        </p:tgtEl>
                                        <p:attrNameLst>
                                          <p:attrName>style.visibility</p:attrName>
                                        </p:attrNameLst>
                                      </p:cBhvr>
                                      <p:to>
                                        <p:strVal val="visible"/>
                                      </p:to>
                                    </p:set>
                                    <p:anim calcmode="lin" valueType="num">
                                      <p:cBhvr additive="base">
                                        <p:cTn dur="1000"/>
                                        <p:tgtEl>
                                          <p:spTgt spid="30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02"/>
                                        </p:tgtEl>
                                        <p:attrNameLst>
                                          <p:attrName>style.visibility</p:attrName>
                                        </p:attrNameLst>
                                      </p:cBhvr>
                                      <p:to>
                                        <p:strVal val="visible"/>
                                      </p:to>
                                    </p:set>
                                    <p:anim calcmode="lin" valueType="num">
                                      <p:cBhvr additive="base">
                                        <p:cTn dur="4000"/>
                                        <p:tgtEl>
                                          <p:spTgt spid="30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3"/>
                                        </p:tgtEl>
                                        <p:attrNameLst>
                                          <p:attrName>style.visibility</p:attrName>
                                        </p:attrNameLst>
                                      </p:cBhvr>
                                      <p:to>
                                        <p:strVal val="visible"/>
                                      </p:to>
                                    </p:set>
                                    <p:anim calcmode="lin" valueType="num">
                                      <p:cBhvr additive="base">
                                        <p:cTn dur="1000"/>
                                        <p:tgtEl>
                                          <p:spTgt spid="30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2"/>
          <p:cNvSpPr txBox="1"/>
          <p:nvPr>
            <p:ph type="title"/>
          </p:nvPr>
        </p:nvSpPr>
        <p:spPr>
          <a:xfrm>
            <a:off x="311700" y="1110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Future Work: OGC</a:t>
            </a:r>
            <a:endParaRPr/>
          </a:p>
        </p:txBody>
      </p:sp>
      <p:sp>
        <p:nvSpPr>
          <p:cNvPr id="313" name="Google Shape;313;p42"/>
          <p:cNvSpPr txBox="1"/>
          <p:nvPr>
            <p:ph idx="1" type="body"/>
          </p:nvPr>
        </p:nvSpPr>
        <p:spPr>
          <a:xfrm>
            <a:off x="311700" y="1152475"/>
            <a:ext cx="6147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Data conversion </a:t>
            </a:r>
            <a:endParaRPr/>
          </a:p>
          <a:p>
            <a:pPr indent="-361950" lvl="0" marL="457200" rtl="0" algn="l">
              <a:spcBef>
                <a:spcPts val="0"/>
              </a:spcBef>
              <a:spcAft>
                <a:spcPts val="0"/>
              </a:spcAft>
              <a:buSzPts val="2100"/>
              <a:buChar char="•"/>
            </a:pPr>
            <a:r>
              <a:rPr lang="en"/>
              <a:t>GeoVolumes API</a:t>
            </a:r>
            <a:endParaRPr/>
          </a:p>
          <a:p>
            <a:pPr indent="-361950" lvl="0" marL="457200" rtl="0" algn="l">
              <a:spcBef>
                <a:spcPts val="0"/>
              </a:spcBef>
              <a:spcAft>
                <a:spcPts val="0"/>
              </a:spcAft>
              <a:buSzPts val="2100"/>
              <a:buChar char="•"/>
            </a:pPr>
            <a:r>
              <a:rPr lang="en"/>
              <a:t>Features</a:t>
            </a:r>
            <a:endParaRPr/>
          </a:p>
          <a:p>
            <a:pPr indent="-361950" lvl="0" marL="457200" rtl="0" algn="l">
              <a:lnSpc>
                <a:spcPct val="150000"/>
              </a:lnSpc>
              <a:spcBef>
                <a:spcPts val="0"/>
              </a:spcBef>
              <a:spcAft>
                <a:spcPts val="0"/>
              </a:spcAft>
              <a:buSzPts val="2100"/>
              <a:buChar char="•"/>
            </a:pPr>
            <a:r>
              <a:rPr lang="en"/>
              <a:t>Infrastructure</a:t>
            </a:r>
            <a:endParaRPr strike="sngStrike"/>
          </a:p>
        </p:txBody>
      </p:sp>
      <p:grpSp>
        <p:nvGrpSpPr>
          <p:cNvPr id="314" name="Google Shape;314;p42"/>
          <p:cNvGrpSpPr/>
          <p:nvPr/>
        </p:nvGrpSpPr>
        <p:grpSpPr>
          <a:xfrm>
            <a:off x="3540900" y="953200"/>
            <a:ext cx="2918400" cy="2403000"/>
            <a:chOff x="6038800" y="949875"/>
            <a:chExt cx="2918400" cy="2403000"/>
          </a:xfrm>
        </p:grpSpPr>
        <p:sp>
          <p:nvSpPr>
            <p:cNvPr id="315" name="Google Shape;315;p42"/>
            <p:cNvSpPr/>
            <p:nvPr/>
          </p:nvSpPr>
          <p:spPr>
            <a:xfrm>
              <a:off x="6170800" y="1259475"/>
              <a:ext cx="2093400" cy="20934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 name="Google Shape;316;p42"/>
            <p:cNvGrpSpPr/>
            <p:nvPr/>
          </p:nvGrpSpPr>
          <p:grpSpPr>
            <a:xfrm>
              <a:off x="6038800" y="949875"/>
              <a:ext cx="2918400" cy="2185875"/>
              <a:chOff x="5869950" y="1069500"/>
              <a:chExt cx="2918400" cy="2185875"/>
            </a:xfrm>
          </p:grpSpPr>
          <p:grpSp>
            <p:nvGrpSpPr>
              <p:cNvPr id="317" name="Google Shape;317;p42"/>
              <p:cNvGrpSpPr/>
              <p:nvPr/>
            </p:nvGrpSpPr>
            <p:grpSpPr>
              <a:xfrm>
                <a:off x="6682450" y="2131875"/>
                <a:ext cx="1070100" cy="450300"/>
                <a:chOff x="6682450" y="2131875"/>
                <a:chExt cx="1070100" cy="450300"/>
              </a:xfrm>
            </p:grpSpPr>
            <p:sp>
              <p:nvSpPr>
                <p:cNvPr id="318" name="Google Shape;318;p42"/>
                <p:cNvSpPr/>
                <p:nvPr/>
              </p:nvSpPr>
              <p:spPr>
                <a:xfrm>
                  <a:off x="6682450" y="2131875"/>
                  <a:ext cx="1070100" cy="450300"/>
                </a:xfrm>
                <a:prstGeom prst="ellipse">
                  <a:avLst/>
                </a:prstGeom>
                <a:solidFill>
                  <a:srgbClr val="D9D9D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2"/>
                <p:cNvSpPr txBox="1"/>
                <p:nvPr/>
              </p:nvSpPr>
              <p:spPr>
                <a:xfrm>
                  <a:off x="6682450" y="2131975"/>
                  <a:ext cx="1070100" cy="2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Converter</a:t>
                  </a:r>
                  <a:endParaRPr b="1"/>
                </a:p>
              </p:txBody>
            </p:sp>
          </p:grpSp>
          <p:grpSp>
            <p:nvGrpSpPr>
              <p:cNvPr id="320" name="Google Shape;320;p42"/>
              <p:cNvGrpSpPr/>
              <p:nvPr/>
            </p:nvGrpSpPr>
            <p:grpSpPr>
              <a:xfrm>
                <a:off x="6682450" y="1069500"/>
                <a:ext cx="659400" cy="1062475"/>
                <a:chOff x="6682450" y="1069500"/>
                <a:chExt cx="659400" cy="1062475"/>
              </a:xfrm>
            </p:grpSpPr>
            <p:sp>
              <p:nvSpPr>
                <p:cNvPr id="321" name="Google Shape;321;p42"/>
                <p:cNvSpPr txBox="1"/>
                <p:nvPr/>
              </p:nvSpPr>
              <p:spPr>
                <a:xfrm>
                  <a:off x="6682450" y="1069500"/>
                  <a:ext cx="659400" cy="4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CDB</a:t>
                  </a:r>
                  <a:endParaRPr/>
                </a:p>
              </p:txBody>
            </p:sp>
            <p:cxnSp>
              <p:nvCxnSpPr>
                <p:cNvPr id="322" name="Google Shape;322;p42"/>
                <p:cNvCxnSpPr>
                  <a:endCxn id="319" idx="0"/>
                </p:cNvCxnSpPr>
                <p:nvPr/>
              </p:nvCxnSpPr>
              <p:spPr>
                <a:xfrm>
                  <a:off x="7071400" y="1386175"/>
                  <a:ext cx="146100" cy="745800"/>
                </a:xfrm>
                <a:prstGeom prst="straightConnector1">
                  <a:avLst/>
                </a:prstGeom>
                <a:noFill/>
                <a:ln cap="flat" cmpd="sng" w="9525">
                  <a:solidFill>
                    <a:schemeClr val="dk2"/>
                  </a:solidFill>
                  <a:prstDash val="solid"/>
                  <a:round/>
                  <a:headEnd len="med" w="med" type="stealth"/>
                  <a:tailEnd len="med" w="med" type="stealth"/>
                </a:ln>
              </p:spPr>
            </p:cxnSp>
          </p:grpSp>
          <p:grpSp>
            <p:nvGrpSpPr>
              <p:cNvPr id="323" name="Google Shape;323;p42"/>
              <p:cNvGrpSpPr/>
              <p:nvPr/>
            </p:nvGrpSpPr>
            <p:grpSpPr>
              <a:xfrm>
                <a:off x="5869950" y="1862175"/>
                <a:ext cx="812500" cy="450300"/>
                <a:chOff x="5869950" y="1862175"/>
                <a:chExt cx="812500" cy="450300"/>
              </a:xfrm>
            </p:grpSpPr>
            <p:sp>
              <p:nvSpPr>
                <p:cNvPr id="324" name="Google Shape;324;p42"/>
                <p:cNvSpPr txBox="1"/>
                <p:nvPr/>
              </p:nvSpPr>
              <p:spPr>
                <a:xfrm>
                  <a:off x="5869950" y="1862175"/>
                  <a:ext cx="554100" cy="4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glTF</a:t>
                  </a:r>
                  <a:endParaRPr/>
                </a:p>
              </p:txBody>
            </p:sp>
            <p:cxnSp>
              <p:nvCxnSpPr>
                <p:cNvPr id="325" name="Google Shape;325;p42"/>
                <p:cNvCxnSpPr>
                  <a:endCxn id="319" idx="1"/>
                </p:cNvCxnSpPr>
                <p:nvPr/>
              </p:nvCxnSpPr>
              <p:spPr>
                <a:xfrm>
                  <a:off x="6311650" y="2188225"/>
                  <a:ext cx="370800" cy="91500"/>
                </a:xfrm>
                <a:prstGeom prst="straightConnector1">
                  <a:avLst/>
                </a:prstGeom>
                <a:noFill/>
                <a:ln cap="flat" cmpd="sng" w="9525">
                  <a:solidFill>
                    <a:schemeClr val="dk2"/>
                  </a:solidFill>
                  <a:prstDash val="solid"/>
                  <a:round/>
                  <a:headEnd len="med" w="med" type="stealth"/>
                  <a:tailEnd len="med" w="med" type="stealth"/>
                </a:ln>
              </p:spPr>
            </p:cxnSp>
          </p:grpSp>
          <p:grpSp>
            <p:nvGrpSpPr>
              <p:cNvPr id="326" name="Google Shape;326;p42"/>
              <p:cNvGrpSpPr/>
              <p:nvPr/>
            </p:nvGrpSpPr>
            <p:grpSpPr>
              <a:xfrm>
                <a:off x="7465325" y="1580725"/>
                <a:ext cx="1323025" cy="544125"/>
                <a:chOff x="7465325" y="1580725"/>
                <a:chExt cx="1323025" cy="544125"/>
              </a:xfrm>
            </p:grpSpPr>
            <p:sp>
              <p:nvSpPr>
                <p:cNvPr id="327" name="Google Shape;327;p42"/>
                <p:cNvSpPr txBox="1"/>
                <p:nvPr/>
              </p:nvSpPr>
              <p:spPr>
                <a:xfrm>
                  <a:off x="7638450" y="1580725"/>
                  <a:ext cx="1149900" cy="4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OpenFlight</a:t>
                  </a:r>
                  <a:endParaRPr/>
                </a:p>
              </p:txBody>
            </p:sp>
            <p:cxnSp>
              <p:nvCxnSpPr>
                <p:cNvPr id="328" name="Google Shape;328;p42"/>
                <p:cNvCxnSpPr/>
                <p:nvPr/>
              </p:nvCxnSpPr>
              <p:spPr>
                <a:xfrm flipH="1">
                  <a:off x="7465325" y="1871650"/>
                  <a:ext cx="302700" cy="253200"/>
                </a:xfrm>
                <a:prstGeom prst="straightConnector1">
                  <a:avLst/>
                </a:prstGeom>
                <a:noFill/>
                <a:ln cap="flat" cmpd="sng" w="9525">
                  <a:solidFill>
                    <a:schemeClr val="dk2"/>
                  </a:solidFill>
                  <a:prstDash val="solid"/>
                  <a:round/>
                  <a:headEnd len="med" w="med" type="stealth"/>
                  <a:tailEnd len="med" w="med" type="stealth"/>
                </a:ln>
              </p:spPr>
            </p:cxnSp>
          </p:grpSp>
          <p:grpSp>
            <p:nvGrpSpPr>
              <p:cNvPr id="329" name="Google Shape;329;p42"/>
              <p:cNvGrpSpPr/>
              <p:nvPr/>
            </p:nvGrpSpPr>
            <p:grpSpPr>
              <a:xfrm>
                <a:off x="7423250" y="2582300"/>
                <a:ext cx="1167200" cy="673075"/>
                <a:chOff x="7423250" y="2582300"/>
                <a:chExt cx="1167200" cy="673075"/>
              </a:xfrm>
            </p:grpSpPr>
            <p:sp>
              <p:nvSpPr>
                <p:cNvPr id="330" name="Google Shape;330;p42"/>
                <p:cNvSpPr txBox="1"/>
                <p:nvPr/>
              </p:nvSpPr>
              <p:spPr>
                <a:xfrm>
                  <a:off x="7752550" y="2805075"/>
                  <a:ext cx="837900" cy="4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3D Tiles</a:t>
                  </a:r>
                  <a:endParaRPr/>
                </a:p>
              </p:txBody>
            </p:sp>
            <p:cxnSp>
              <p:nvCxnSpPr>
                <p:cNvPr id="331" name="Google Shape;331;p42"/>
                <p:cNvCxnSpPr/>
                <p:nvPr/>
              </p:nvCxnSpPr>
              <p:spPr>
                <a:xfrm>
                  <a:off x="7423250" y="2582300"/>
                  <a:ext cx="422100" cy="330600"/>
                </a:xfrm>
                <a:prstGeom prst="straightConnector1">
                  <a:avLst/>
                </a:prstGeom>
                <a:noFill/>
                <a:ln cap="flat" cmpd="sng" w="9525">
                  <a:solidFill>
                    <a:schemeClr val="dk2"/>
                  </a:solidFill>
                  <a:prstDash val="solid"/>
                  <a:round/>
                  <a:headEnd len="med" w="med" type="stealth"/>
                  <a:tailEnd len="med" w="med" type="stealth"/>
                </a:ln>
              </p:spPr>
            </p:cxnSp>
          </p:grpSp>
        </p:grpSp>
      </p:grpSp>
      <p:pic>
        <p:nvPicPr>
          <p:cNvPr id="332" name="Google Shape;332;p42"/>
          <p:cNvPicPr preferRelativeResize="0"/>
          <p:nvPr/>
        </p:nvPicPr>
        <p:blipFill>
          <a:blip r:embed="rId3">
            <a:alphaModFix/>
          </a:blip>
          <a:stretch>
            <a:fillRect/>
          </a:stretch>
        </p:blipFill>
        <p:spPr>
          <a:xfrm>
            <a:off x="6677475" y="1208775"/>
            <a:ext cx="2320224" cy="1603849"/>
          </a:xfrm>
          <a:prstGeom prst="rect">
            <a:avLst/>
          </a:prstGeom>
          <a:noFill/>
          <a:ln>
            <a:noFill/>
          </a:ln>
        </p:spPr>
      </p:pic>
      <p:pic>
        <p:nvPicPr>
          <p:cNvPr id="333" name="Google Shape;333;p42"/>
          <p:cNvPicPr preferRelativeResize="0"/>
          <p:nvPr/>
        </p:nvPicPr>
        <p:blipFill>
          <a:blip r:embed="rId4">
            <a:alphaModFix/>
          </a:blip>
          <a:stretch>
            <a:fillRect/>
          </a:stretch>
        </p:blipFill>
        <p:spPr>
          <a:xfrm>
            <a:off x="5977225" y="3228125"/>
            <a:ext cx="1397050" cy="1397050"/>
          </a:xfrm>
          <a:prstGeom prst="rect">
            <a:avLst/>
          </a:prstGeom>
          <a:noFill/>
          <a:ln>
            <a:noFill/>
          </a:ln>
        </p:spPr>
      </p:pic>
      <p:grpSp>
        <p:nvGrpSpPr>
          <p:cNvPr id="334" name="Google Shape;334;p42"/>
          <p:cNvGrpSpPr/>
          <p:nvPr/>
        </p:nvGrpSpPr>
        <p:grpSpPr>
          <a:xfrm>
            <a:off x="1582746" y="2812625"/>
            <a:ext cx="2438679" cy="1812550"/>
            <a:chOff x="583571" y="2756325"/>
            <a:chExt cx="2438679" cy="1812550"/>
          </a:xfrm>
        </p:grpSpPr>
        <p:pic>
          <p:nvPicPr>
            <p:cNvPr id="335" name="Google Shape;335;p42"/>
            <p:cNvPicPr preferRelativeResize="0"/>
            <p:nvPr/>
          </p:nvPicPr>
          <p:blipFill>
            <a:blip r:embed="rId5">
              <a:alphaModFix/>
            </a:blip>
            <a:stretch>
              <a:fillRect/>
            </a:stretch>
          </p:blipFill>
          <p:spPr>
            <a:xfrm>
              <a:off x="583571" y="2756325"/>
              <a:ext cx="2438675" cy="892350"/>
            </a:xfrm>
            <a:prstGeom prst="rect">
              <a:avLst/>
            </a:prstGeom>
            <a:noFill/>
            <a:ln>
              <a:noFill/>
            </a:ln>
          </p:spPr>
        </p:pic>
        <p:pic>
          <p:nvPicPr>
            <p:cNvPr id="336" name="Google Shape;336;p42"/>
            <p:cNvPicPr preferRelativeResize="0"/>
            <p:nvPr/>
          </p:nvPicPr>
          <p:blipFill>
            <a:blip r:embed="rId6">
              <a:alphaModFix/>
            </a:blip>
            <a:stretch>
              <a:fillRect/>
            </a:stretch>
          </p:blipFill>
          <p:spPr>
            <a:xfrm>
              <a:off x="583575" y="3690952"/>
              <a:ext cx="2438675" cy="877923"/>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3"/>
          <p:cNvSpPr txBox="1"/>
          <p:nvPr>
            <p:ph type="title"/>
          </p:nvPr>
        </p:nvSpPr>
        <p:spPr>
          <a:xfrm>
            <a:off x="311700" y="2150850"/>
            <a:ext cx="8520600" cy="841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000000"/>
                </a:solidFill>
              </a:rPr>
              <a:t>Q&amp;A</a:t>
            </a:r>
            <a:endParaRPr>
              <a:solidFill>
                <a:srgbClr val="0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4"/>
          <p:cNvSpPr txBox="1"/>
          <p:nvPr>
            <p:ph type="title"/>
          </p:nvPr>
        </p:nvSpPr>
        <p:spPr>
          <a:xfrm>
            <a:off x="311700" y="8315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References</a:t>
            </a:r>
            <a:endParaRPr/>
          </a:p>
        </p:txBody>
      </p:sp>
      <p:sp>
        <p:nvSpPr>
          <p:cNvPr id="347" name="Google Shape;347;p44"/>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17500" lvl="0" marL="457200" rtl="0" algn="l">
              <a:lnSpc>
                <a:spcPct val="100000"/>
              </a:lnSpc>
              <a:spcBef>
                <a:spcPts val="800"/>
              </a:spcBef>
              <a:spcAft>
                <a:spcPts val="0"/>
              </a:spcAft>
              <a:buSzPts val="1400"/>
              <a:buAutoNum type="arabicPeriod"/>
            </a:pPr>
            <a:r>
              <a:rPr lang="en" sz="1400"/>
              <a:t>Khronos and glTF trademark owned by The Khronos Group</a:t>
            </a:r>
            <a:endParaRPr sz="1400"/>
          </a:p>
          <a:p>
            <a:pPr indent="-317500" lvl="0" marL="457200" rtl="0" algn="l">
              <a:lnSpc>
                <a:spcPct val="100000"/>
              </a:lnSpc>
              <a:spcBef>
                <a:spcPts val="0"/>
              </a:spcBef>
              <a:spcAft>
                <a:spcPts val="0"/>
              </a:spcAft>
              <a:buSzPts val="1400"/>
              <a:buAutoNum type="arabicPeriod"/>
            </a:pPr>
            <a:r>
              <a:rPr lang="en" sz="1400"/>
              <a:t>Images of San Diego and New York City taken from Sprint Engineering Report contributed by Sprint participants under contract to OGC.</a:t>
            </a:r>
            <a:endParaRPr sz="1400"/>
          </a:p>
          <a:p>
            <a:pPr indent="-317500" lvl="0" marL="457200" rtl="0" algn="l">
              <a:lnSpc>
                <a:spcPct val="100000"/>
              </a:lnSpc>
              <a:spcBef>
                <a:spcPts val="0"/>
              </a:spcBef>
              <a:spcAft>
                <a:spcPts val="0"/>
              </a:spcAft>
              <a:buSzPts val="1400"/>
              <a:buAutoNum type="arabicPeriod"/>
            </a:pPr>
            <a:r>
              <a:rPr lang="en" sz="1400"/>
              <a:t>HTTP Request Methods documentation: </a:t>
            </a:r>
            <a:r>
              <a:rPr lang="en" sz="1400" u="sng">
                <a:solidFill>
                  <a:schemeClr val="hlink"/>
                </a:solidFill>
                <a:hlinkClick r:id="rId3"/>
              </a:rPr>
              <a:t>https://developer.mozilla.org/en-US/docs/Web/HTTP/Methods</a:t>
            </a:r>
            <a:endParaRPr sz="1400">
              <a:solidFill>
                <a:schemeClr val="dk1"/>
              </a:solidFill>
            </a:endParaRPr>
          </a:p>
          <a:p>
            <a:pPr indent="-317500" lvl="0" marL="457200" rtl="0" algn="l">
              <a:lnSpc>
                <a:spcPct val="100000"/>
              </a:lnSpc>
              <a:spcBef>
                <a:spcPts val="0"/>
              </a:spcBef>
              <a:spcAft>
                <a:spcPts val="0"/>
              </a:spcAft>
              <a:buSzPts val="1400"/>
              <a:buAutoNum type="arabicPeriod"/>
            </a:pPr>
            <a:r>
              <a:rPr lang="en" sz="1400">
                <a:solidFill>
                  <a:schemeClr val="dk1"/>
                </a:solidFill>
              </a:rPr>
              <a:t>Toy car: </a:t>
            </a:r>
            <a:r>
              <a:rPr lang="en" sz="1400" u="sng">
                <a:solidFill>
                  <a:schemeClr val="hlink"/>
                </a:solidFill>
                <a:hlinkClick r:id="rId4"/>
              </a:rPr>
              <a:t>https://github.com/KhronosGroup/glTF-Sample-Models/tree/master/2.0/ToyCar</a:t>
            </a:r>
            <a:r>
              <a:rPr lang="en" sz="1400">
                <a:solidFill>
                  <a:schemeClr val="dk1"/>
                </a:solidFill>
              </a:rPr>
              <a:t> </a:t>
            </a:r>
            <a:endParaRPr sz="1400">
              <a:solidFill>
                <a:schemeClr val="dk1"/>
              </a:solidFill>
            </a:endParaRPr>
          </a:p>
          <a:p>
            <a:pPr indent="-317500" lvl="0" marL="457200" rtl="0" algn="l">
              <a:lnSpc>
                <a:spcPct val="100000"/>
              </a:lnSpc>
              <a:spcBef>
                <a:spcPts val="0"/>
              </a:spcBef>
              <a:spcAft>
                <a:spcPts val="0"/>
              </a:spcAft>
              <a:buSzPts val="1400"/>
              <a:buAutoNum type="arabicPeriod"/>
            </a:pPr>
            <a:r>
              <a:rPr lang="en" sz="1400">
                <a:solidFill>
                  <a:schemeClr val="dk1"/>
                </a:solidFill>
              </a:rPr>
              <a:t>Cesium walking man: </a:t>
            </a:r>
            <a:r>
              <a:rPr lang="en" sz="1400" u="sng">
                <a:solidFill>
                  <a:schemeClr val="hlink"/>
                </a:solidFill>
                <a:hlinkClick r:id="rId5"/>
              </a:rPr>
              <a:t>https://github.com/KhronosGroup/glTF-Sample-Models/tree/master/2.0/CesiumMan</a:t>
            </a:r>
            <a:endParaRPr sz="1400">
              <a:solidFill>
                <a:schemeClr val="dk1"/>
              </a:solidFill>
            </a:endParaRPr>
          </a:p>
          <a:p>
            <a:pPr indent="-317500" lvl="0" marL="457200" rtl="0" algn="l">
              <a:lnSpc>
                <a:spcPct val="100000"/>
              </a:lnSpc>
              <a:spcBef>
                <a:spcPts val="0"/>
              </a:spcBef>
              <a:spcAft>
                <a:spcPts val="0"/>
              </a:spcAft>
              <a:buSzPts val="1400"/>
              <a:buAutoNum type="arabicPeriod"/>
            </a:pPr>
            <a:r>
              <a:rPr lang="en" sz="1400">
                <a:solidFill>
                  <a:schemeClr val="dk1"/>
                </a:solidFill>
              </a:rPr>
              <a:t>Geoposition models: </a:t>
            </a:r>
            <a:r>
              <a:rPr lang="en" sz="1400" u="sng">
                <a:solidFill>
                  <a:schemeClr val="hlink"/>
                </a:solidFill>
                <a:hlinkClick r:id="rId6"/>
              </a:rPr>
              <a:t>https://www.pngegg.com/en/png-zbhrh</a:t>
            </a:r>
            <a:endParaRPr sz="1400">
              <a:solidFill>
                <a:schemeClr val="dk1"/>
              </a:solidFill>
            </a:endParaRPr>
          </a:p>
          <a:p>
            <a:pPr indent="-317500" lvl="0" marL="457200" rtl="0" algn="l">
              <a:lnSpc>
                <a:spcPct val="100000"/>
              </a:lnSpc>
              <a:spcBef>
                <a:spcPts val="0"/>
              </a:spcBef>
              <a:spcAft>
                <a:spcPts val="0"/>
              </a:spcAft>
              <a:buSzPts val="1400"/>
              <a:buAutoNum type="arabicPeriod"/>
            </a:pPr>
            <a:r>
              <a:rPr lang="en" sz="1400">
                <a:solidFill>
                  <a:schemeClr val="dk1"/>
                </a:solidFill>
              </a:rPr>
              <a:t>Unity: </a:t>
            </a:r>
            <a:r>
              <a:rPr lang="en" sz="1400" u="sng">
                <a:solidFill>
                  <a:schemeClr val="hlink"/>
                </a:solidFill>
                <a:hlinkClick r:id="rId7"/>
              </a:rPr>
              <a:t>https://unity.com/</a:t>
            </a:r>
            <a:endParaRPr sz="1400">
              <a:solidFill>
                <a:schemeClr val="dk1"/>
              </a:solidFill>
            </a:endParaRPr>
          </a:p>
          <a:p>
            <a:pPr indent="-317500" lvl="0" marL="457200" rtl="0" algn="l">
              <a:lnSpc>
                <a:spcPct val="100000"/>
              </a:lnSpc>
              <a:spcBef>
                <a:spcPts val="0"/>
              </a:spcBef>
              <a:spcAft>
                <a:spcPts val="0"/>
              </a:spcAft>
              <a:buSzPts val="1400"/>
              <a:buAutoNum type="arabicPeriod"/>
            </a:pPr>
            <a:r>
              <a:rPr lang="en" sz="1400">
                <a:solidFill>
                  <a:schemeClr val="dk1"/>
                </a:solidFill>
              </a:rPr>
              <a:t>Unreal: </a:t>
            </a:r>
            <a:r>
              <a:rPr lang="en" sz="1400" u="sng">
                <a:solidFill>
                  <a:schemeClr val="hlink"/>
                </a:solidFill>
                <a:hlinkClick r:id="rId8"/>
              </a:rPr>
              <a:t>https://www.unrealengine.com/</a:t>
            </a:r>
            <a:endParaRPr sz="1400">
              <a:solidFill>
                <a:schemeClr val="dk1"/>
              </a:solidFill>
            </a:endParaRPr>
          </a:p>
          <a:p>
            <a:pPr indent="-317500" lvl="0" marL="457200" rtl="0" algn="l">
              <a:lnSpc>
                <a:spcPct val="100000"/>
              </a:lnSpc>
              <a:spcBef>
                <a:spcPts val="0"/>
              </a:spcBef>
              <a:spcAft>
                <a:spcPts val="0"/>
              </a:spcAft>
              <a:buSzPts val="1400"/>
              <a:buAutoNum type="arabicPeriod"/>
            </a:pPr>
            <a:r>
              <a:rPr lang="en" sz="1400">
                <a:solidFill>
                  <a:schemeClr val="dk1"/>
                </a:solidFill>
              </a:rPr>
              <a:t>Use VR: </a:t>
            </a:r>
            <a:r>
              <a:rPr lang="en" sz="1400" u="sng">
                <a:solidFill>
                  <a:schemeClr val="hlink"/>
                </a:solidFill>
                <a:hlinkClick r:id="rId9"/>
              </a:rPr>
              <a:t>https://commons.wikimedia.org/wiki/File:VRHeadset.png</a:t>
            </a:r>
            <a:endParaRPr sz="1400">
              <a:solidFill>
                <a:schemeClr val="dk1"/>
              </a:solidFill>
            </a:endParaRPr>
          </a:p>
          <a:p>
            <a:pPr indent="-317500" lvl="0" marL="457200" rtl="0" algn="l">
              <a:lnSpc>
                <a:spcPct val="100000"/>
              </a:lnSpc>
              <a:spcBef>
                <a:spcPts val="0"/>
              </a:spcBef>
              <a:spcAft>
                <a:spcPts val="0"/>
              </a:spcAft>
              <a:buSzPts val="1400"/>
              <a:buAutoNum type="arabicPeriod"/>
            </a:pPr>
            <a:r>
              <a:rPr lang="en" sz="1400"/>
              <a:t>HTML5 shield: </a:t>
            </a:r>
            <a:r>
              <a:rPr lang="en" sz="1400" u="sng">
                <a:solidFill>
                  <a:schemeClr val="hlink"/>
                </a:solidFill>
                <a:hlinkClick r:id="rId10"/>
              </a:rPr>
              <a:t>https://www.w3.org/html/logo/</a:t>
            </a:r>
            <a:r>
              <a:rPr lang="en" sz="1400"/>
              <a:t>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311700" y="970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Goal</a:t>
            </a:r>
            <a:endParaRPr/>
          </a:p>
        </p:txBody>
      </p:sp>
      <p:sp>
        <p:nvSpPr>
          <p:cNvPr id="113" name="Google Shape;113;p18"/>
          <p:cNvSpPr txBox="1"/>
          <p:nvPr>
            <p:ph idx="1" type="body"/>
          </p:nvPr>
        </p:nvSpPr>
        <p:spPr>
          <a:xfrm>
            <a:off x="311700" y="985500"/>
            <a:ext cx="8520600" cy="3583500"/>
          </a:xfrm>
          <a:prstGeom prst="rect">
            <a:avLst/>
          </a:prstGeom>
        </p:spPr>
        <p:txBody>
          <a:bodyPr anchorCtr="0" anchor="t" bIns="34275" lIns="68575" spcFirstLastPara="1" rIns="68575" wrap="square" tIns="34275">
            <a:noAutofit/>
          </a:bodyPr>
          <a:lstStyle/>
          <a:p>
            <a:pPr indent="0" lvl="0" marL="0" rtl="0" algn="l">
              <a:lnSpc>
                <a:spcPct val="115000"/>
              </a:lnSpc>
              <a:spcBef>
                <a:spcPts val="800"/>
              </a:spcBef>
              <a:spcAft>
                <a:spcPts val="0"/>
              </a:spcAft>
              <a:buNone/>
            </a:pPr>
            <a:r>
              <a:rPr lang="en">
                <a:solidFill>
                  <a:schemeClr val="dk1"/>
                </a:solidFill>
              </a:rPr>
              <a:t>“Advance the use of relevant OGC and Khronos standards in the modeling and simulation community through practical exercise and testing of the </a:t>
            </a:r>
            <a:r>
              <a:rPr i="1" lang="en">
                <a:solidFill>
                  <a:schemeClr val="dk1"/>
                </a:solidFill>
              </a:rPr>
              <a:t>OGC API - GeoVolumes</a:t>
            </a:r>
            <a:r>
              <a:rPr lang="en">
                <a:solidFill>
                  <a:schemeClr val="dk1"/>
                </a:solidFill>
              </a:rPr>
              <a:t> draft specification.”</a:t>
            </a:r>
            <a:endParaRPr>
              <a:solidFill>
                <a:schemeClr val="dk1"/>
              </a:solidFill>
            </a:endParaRPr>
          </a:p>
          <a:p>
            <a:pPr indent="0" lvl="0" marL="0" rtl="0" algn="l">
              <a:spcBef>
                <a:spcPts val="800"/>
              </a:spcBef>
              <a:spcAft>
                <a:spcPts val="0"/>
              </a:spcAft>
              <a:buNone/>
            </a:pPr>
            <a:r>
              <a:t/>
            </a:r>
            <a:endParaRPr sz="400">
              <a:solidFill>
                <a:schemeClr val="dk1"/>
              </a:solidFill>
            </a:endParaRPr>
          </a:p>
          <a:p>
            <a:pPr indent="0" lvl="0" marL="0" rtl="0" algn="l">
              <a:spcBef>
                <a:spcPts val="800"/>
              </a:spcBef>
              <a:spcAft>
                <a:spcPts val="0"/>
              </a:spcAft>
              <a:buNone/>
            </a:pPr>
            <a:r>
              <a:rPr lang="en">
                <a:solidFill>
                  <a:schemeClr val="dk1"/>
                </a:solidFill>
              </a:rPr>
              <a:t>Test GeoVolumes Draft Specification through</a:t>
            </a:r>
            <a:endParaRPr>
              <a:solidFill>
                <a:schemeClr val="dk1"/>
              </a:solidFill>
            </a:endParaRPr>
          </a:p>
          <a:p>
            <a:pPr indent="-361950" lvl="0" marL="914400" rtl="0" algn="l">
              <a:spcBef>
                <a:spcPts val="800"/>
              </a:spcBef>
              <a:spcAft>
                <a:spcPts val="0"/>
              </a:spcAft>
              <a:buClr>
                <a:schemeClr val="dk1"/>
              </a:buClr>
              <a:buSzPts val="2100"/>
              <a:buAutoNum type="arabicPeriod"/>
            </a:pPr>
            <a:r>
              <a:rPr lang="en">
                <a:solidFill>
                  <a:schemeClr val="dk1"/>
                </a:solidFill>
              </a:rPr>
              <a:t>Model &amp; Terrain updates</a:t>
            </a:r>
            <a:endParaRPr>
              <a:solidFill>
                <a:schemeClr val="dk1"/>
              </a:solidFill>
            </a:endParaRPr>
          </a:p>
          <a:p>
            <a:pPr indent="-361950" lvl="0" marL="914400" rtl="0" algn="l">
              <a:spcBef>
                <a:spcPts val="0"/>
              </a:spcBef>
              <a:spcAft>
                <a:spcPts val="0"/>
              </a:spcAft>
              <a:buClr>
                <a:schemeClr val="dk1"/>
              </a:buClr>
              <a:buSzPts val="2100"/>
              <a:buAutoNum type="arabicPeriod"/>
            </a:pPr>
            <a:r>
              <a:rPr lang="en">
                <a:solidFill>
                  <a:schemeClr val="dk1"/>
                </a:solidFill>
              </a:rPr>
              <a:t>Alternate Distributions</a:t>
            </a:r>
            <a:endParaRPr>
              <a:solidFill>
                <a:schemeClr val="dk1"/>
              </a:solidFill>
            </a:endParaRPr>
          </a:p>
          <a:p>
            <a:pPr indent="-361950" lvl="0" marL="914400" rtl="0" algn="l">
              <a:spcBef>
                <a:spcPts val="0"/>
              </a:spcBef>
              <a:spcAft>
                <a:spcPts val="0"/>
              </a:spcAft>
              <a:buClr>
                <a:schemeClr val="dk1"/>
              </a:buClr>
              <a:buSzPts val="2100"/>
              <a:buAutoNum type="arabicPeriod"/>
            </a:pPr>
            <a:r>
              <a:rPr lang="en">
                <a:solidFill>
                  <a:schemeClr val="dk1"/>
                </a:solidFill>
              </a:rPr>
              <a:t>Structure of underlying 3D Data</a:t>
            </a:r>
            <a:endParaRPr>
              <a:solidFill>
                <a:schemeClr val="dk1"/>
              </a:solidFill>
            </a:endParaRPr>
          </a:p>
          <a:p>
            <a:pPr indent="-361950" lvl="0" marL="914400" rtl="0" algn="l">
              <a:spcBef>
                <a:spcPts val="0"/>
              </a:spcBef>
              <a:spcAft>
                <a:spcPts val="0"/>
              </a:spcAft>
              <a:buClr>
                <a:schemeClr val="dk1"/>
              </a:buClr>
              <a:buSzPts val="2100"/>
              <a:buAutoNum type="arabicPeriod"/>
            </a:pPr>
            <a:r>
              <a:rPr i="1" lang="en">
                <a:solidFill>
                  <a:schemeClr val="dk1"/>
                </a:solidFill>
              </a:rPr>
              <a:t>Integration with Rapid3D</a:t>
            </a:r>
            <a:endParaRPr i="1">
              <a:solidFill>
                <a:schemeClr val="dk1"/>
              </a:solidFill>
            </a:endParaRPr>
          </a:p>
          <a:p>
            <a:pPr indent="-361950" lvl="0" marL="914400" rtl="0" algn="l">
              <a:spcBef>
                <a:spcPts val="0"/>
              </a:spcBef>
              <a:spcAft>
                <a:spcPts val="0"/>
              </a:spcAft>
              <a:buClr>
                <a:schemeClr val="dk1"/>
              </a:buClr>
              <a:buSzPts val="2100"/>
              <a:buAutoNum type="arabicPeriod"/>
            </a:pPr>
            <a:r>
              <a:rPr i="1" lang="en">
                <a:solidFill>
                  <a:schemeClr val="dk1"/>
                </a:solidFill>
              </a:rPr>
              <a:t>Integration with Unity game engine</a:t>
            </a:r>
            <a:br>
              <a:rPr lang="en">
                <a:solidFill>
                  <a:schemeClr val="dk1"/>
                </a:solidFill>
              </a:rPr>
            </a:br>
            <a:endParaRPr sz="3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5"/>
          <p:cNvSpPr/>
          <p:nvPr/>
        </p:nvSpPr>
        <p:spPr>
          <a:xfrm>
            <a:off x="0" y="4664145"/>
            <a:ext cx="9144000" cy="19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800">
                <a:solidFill>
                  <a:srgbClr val="002060"/>
                </a:solidFill>
                <a:latin typeface="Lato"/>
                <a:ea typeface="Lato"/>
                <a:cs typeface="Lato"/>
                <a:sym typeface="Lato"/>
              </a:rPr>
              <a:t>Contact </a:t>
            </a:r>
            <a:r>
              <a:rPr lang="en" sz="800" u="sng">
                <a:solidFill>
                  <a:srgbClr val="002060"/>
                </a:solidFill>
                <a:latin typeface="Lato"/>
                <a:ea typeface="Lato"/>
                <a:cs typeface="Lato"/>
                <a:sym typeface="Lato"/>
                <a:hlinkClick r:id="rId3">
                  <a:extLst>
                    <a:ext uri="{A12FA001-AC4F-418D-AE19-62706E023703}">
                      <ahyp:hlinkClr val="tx"/>
                    </a:ext>
                  </a:extLst>
                </a:hlinkClick>
              </a:rPr>
              <a:t>info@ogc.org</a:t>
            </a:r>
            <a:r>
              <a:rPr lang="en" sz="800">
                <a:solidFill>
                  <a:srgbClr val="002060"/>
                </a:solidFill>
                <a:latin typeface="Lato"/>
                <a:ea typeface="Lato"/>
                <a:cs typeface="Lato"/>
                <a:sym typeface="Lato"/>
              </a:rPr>
              <a:t> to schedule a meeting for an in-depth discussion with OGC staff and join our community today!</a:t>
            </a:r>
            <a:endParaRPr sz="1100"/>
          </a:p>
        </p:txBody>
      </p:sp>
      <p:sp>
        <p:nvSpPr>
          <p:cNvPr id="354" name="Google Shape;354;p45"/>
          <p:cNvSpPr/>
          <p:nvPr/>
        </p:nvSpPr>
        <p:spPr>
          <a:xfrm>
            <a:off x="4797117" y="2301677"/>
            <a:ext cx="17769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rgbClr val="002060"/>
                </a:solidFill>
                <a:latin typeface="Arial"/>
                <a:ea typeface="Arial"/>
                <a:cs typeface="Arial"/>
                <a:sym typeface="Arial"/>
              </a:rPr>
              <a:t>Innovation</a:t>
            </a:r>
            <a:endParaRPr b="1" sz="1400">
              <a:solidFill>
                <a:srgbClr val="002060"/>
              </a:solidFill>
              <a:latin typeface="Arial"/>
              <a:ea typeface="Arial"/>
              <a:cs typeface="Arial"/>
              <a:sym typeface="Arial"/>
            </a:endParaRPr>
          </a:p>
        </p:txBody>
      </p:sp>
      <p:sp>
        <p:nvSpPr>
          <p:cNvPr id="355" name="Google Shape;355;p45"/>
          <p:cNvSpPr/>
          <p:nvPr/>
        </p:nvSpPr>
        <p:spPr>
          <a:xfrm>
            <a:off x="4794859" y="3106389"/>
            <a:ext cx="21720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rgbClr val="002060"/>
                </a:solidFill>
                <a:latin typeface="Arial"/>
                <a:ea typeface="Arial"/>
                <a:cs typeface="Arial"/>
                <a:sym typeface="Arial"/>
              </a:rPr>
              <a:t>Standards</a:t>
            </a:r>
            <a:endParaRPr b="1" sz="1400">
              <a:solidFill>
                <a:srgbClr val="002060"/>
              </a:solidFill>
              <a:latin typeface="Arial"/>
              <a:ea typeface="Arial"/>
              <a:cs typeface="Arial"/>
              <a:sym typeface="Arial"/>
            </a:endParaRPr>
          </a:p>
        </p:txBody>
      </p:sp>
      <p:sp>
        <p:nvSpPr>
          <p:cNvPr id="356" name="Google Shape;356;p45"/>
          <p:cNvSpPr txBox="1"/>
          <p:nvPr/>
        </p:nvSpPr>
        <p:spPr>
          <a:xfrm>
            <a:off x="4808000" y="3334990"/>
            <a:ext cx="2497500" cy="819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000">
                <a:solidFill>
                  <a:srgbClr val="002060"/>
                </a:solidFill>
                <a:latin typeface="Arial"/>
                <a:ea typeface="Arial"/>
                <a:cs typeface="Arial"/>
                <a:sym typeface="Arial"/>
              </a:rPr>
              <a:t>65+ Adopted Standards</a:t>
            </a:r>
            <a:endParaRPr sz="1100"/>
          </a:p>
          <a:p>
            <a:pPr indent="0" lvl="0" marL="0" marR="0" rtl="0" algn="l">
              <a:spcBef>
                <a:spcPts val="0"/>
              </a:spcBef>
              <a:spcAft>
                <a:spcPts val="0"/>
              </a:spcAft>
              <a:buNone/>
            </a:pPr>
            <a:r>
              <a:rPr lang="en" sz="1000">
                <a:solidFill>
                  <a:srgbClr val="002060"/>
                </a:solidFill>
                <a:latin typeface="Arial"/>
                <a:ea typeface="Arial"/>
                <a:cs typeface="Arial"/>
                <a:sym typeface="Arial"/>
              </a:rPr>
              <a:t>300+ products with 1000+ certified implementations</a:t>
            </a:r>
            <a:endParaRPr sz="1100"/>
          </a:p>
          <a:p>
            <a:pPr indent="0" lvl="0" marL="0" marR="0" rtl="0" algn="l">
              <a:spcBef>
                <a:spcPts val="0"/>
              </a:spcBef>
              <a:spcAft>
                <a:spcPts val="0"/>
              </a:spcAft>
              <a:buNone/>
            </a:pPr>
            <a:r>
              <a:rPr lang="en" sz="1000">
                <a:solidFill>
                  <a:srgbClr val="002060"/>
                </a:solidFill>
                <a:latin typeface="Arial"/>
                <a:ea typeface="Arial"/>
                <a:cs typeface="Arial"/>
                <a:sym typeface="Arial"/>
              </a:rPr>
              <a:t>1,700,000+ Operational Data Sets </a:t>
            </a:r>
            <a:br>
              <a:rPr lang="en" sz="1000">
                <a:solidFill>
                  <a:srgbClr val="002060"/>
                </a:solidFill>
                <a:latin typeface="Arial"/>
                <a:ea typeface="Arial"/>
                <a:cs typeface="Arial"/>
                <a:sym typeface="Arial"/>
              </a:rPr>
            </a:br>
            <a:r>
              <a:rPr lang="en" sz="1000">
                <a:solidFill>
                  <a:srgbClr val="002060"/>
                </a:solidFill>
                <a:latin typeface="Arial"/>
                <a:ea typeface="Arial"/>
                <a:cs typeface="Arial"/>
                <a:sym typeface="Arial"/>
              </a:rPr>
              <a:t>Using OGC Standards</a:t>
            </a:r>
            <a:endParaRPr sz="1100"/>
          </a:p>
        </p:txBody>
      </p:sp>
      <p:sp>
        <p:nvSpPr>
          <p:cNvPr id="357" name="Google Shape;357;p45"/>
          <p:cNvSpPr/>
          <p:nvPr/>
        </p:nvSpPr>
        <p:spPr>
          <a:xfrm>
            <a:off x="4779239" y="2546377"/>
            <a:ext cx="2452200" cy="519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000">
                <a:solidFill>
                  <a:srgbClr val="002060"/>
                </a:solidFill>
                <a:latin typeface="Arial"/>
                <a:ea typeface="Arial"/>
                <a:cs typeface="Arial"/>
                <a:sym typeface="Arial"/>
              </a:rPr>
              <a:t>120+ Innovation Initiatives</a:t>
            </a:r>
            <a:endParaRPr sz="1100"/>
          </a:p>
          <a:p>
            <a:pPr indent="0" lvl="0" marL="0" marR="0" rtl="0" algn="l">
              <a:spcBef>
                <a:spcPts val="0"/>
              </a:spcBef>
              <a:spcAft>
                <a:spcPts val="0"/>
              </a:spcAft>
              <a:buNone/>
            </a:pPr>
            <a:r>
              <a:rPr lang="en" sz="1000">
                <a:solidFill>
                  <a:srgbClr val="002060"/>
                </a:solidFill>
                <a:latin typeface="Arial"/>
                <a:ea typeface="Arial"/>
                <a:cs typeface="Arial"/>
                <a:sym typeface="Arial"/>
              </a:rPr>
              <a:t>380+ Technical reports</a:t>
            </a:r>
            <a:endParaRPr sz="1100"/>
          </a:p>
          <a:p>
            <a:pPr indent="0" lvl="0" marL="0" marR="0" rtl="0" algn="l">
              <a:spcBef>
                <a:spcPts val="0"/>
              </a:spcBef>
              <a:spcAft>
                <a:spcPts val="0"/>
              </a:spcAft>
              <a:buNone/>
            </a:pPr>
            <a:r>
              <a:rPr lang="en" sz="1000">
                <a:solidFill>
                  <a:srgbClr val="002060"/>
                </a:solidFill>
                <a:latin typeface="Arial"/>
                <a:ea typeface="Arial"/>
                <a:cs typeface="Arial"/>
                <a:sym typeface="Arial"/>
              </a:rPr>
              <a:t>Quarterly Tech Trends monitoring</a:t>
            </a:r>
            <a:endParaRPr sz="1100"/>
          </a:p>
        </p:txBody>
      </p:sp>
      <p:sp>
        <p:nvSpPr>
          <p:cNvPr id="358" name="Google Shape;358;p45"/>
          <p:cNvSpPr/>
          <p:nvPr/>
        </p:nvSpPr>
        <p:spPr>
          <a:xfrm>
            <a:off x="4779239" y="887385"/>
            <a:ext cx="19992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rgbClr val="002060"/>
                </a:solidFill>
                <a:latin typeface="Arial"/>
                <a:ea typeface="Arial"/>
                <a:cs typeface="Arial"/>
                <a:sym typeface="Arial"/>
              </a:rPr>
              <a:t>Community</a:t>
            </a:r>
            <a:endParaRPr b="1" sz="1400">
              <a:solidFill>
                <a:srgbClr val="002060"/>
              </a:solidFill>
              <a:latin typeface="Arial"/>
              <a:ea typeface="Arial"/>
              <a:cs typeface="Arial"/>
              <a:sym typeface="Arial"/>
            </a:endParaRPr>
          </a:p>
        </p:txBody>
      </p:sp>
      <p:sp>
        <p:nvSpPr>
          <p:cNvPr id="359" name="Google Shape;359;p45"/>
          <p:cNvSpPr txBox="1"/>
          <p:nvPr/>
        </p:nvSpPr>
        <p:spPr>
          <a:xfrm>
            <a:off x="4794859" y="1141501"/>
            <a:ext cx="2418600" cy="1119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000">
                <a:solidFill>
                  <a:srgbClr val="002060"/>
                </a:solidFill>
                <a:latin typeface="Arial"/>
                <a:ea typeface="Arial"/>
                <a:cs typeface="Arial"/>
                <a:sym typeface="Arial"/>
              </a:rPr>
              <a:t>500+ International Members</a:t>
            </a:r>
            <a:endParaRPr sz="1100"/>
          </a:p>
          <a:p>
            <a:pPr indent="0" lvl="0" marL="0" marR="0" rtl="0" algn="l">
              <a:spcBef>
                <a:spcPts val="0"/>
              </a:spcBef>
              <a:spcAft>
                <a:spcPts val="0"/>
              </a:spcAft>
              <a:buNone/>
            </a:pPr>
            <a:r>
              <a:rPr lang="en" sz="1000">
                <a:solidFill>
                  <a:srgbClr val="002060"/>
                </a:solidFill>
                <a:latin typeface="Arial"/>
                <a:ea typeface="Arial"/>
                <a:cs typeface="Arial"/>
                <a:sym typeface="Arial"/>
              </a:rPr>
              <a:t>110+ Member Meetings</a:t>
            </a:r>
            <a:endParaRPr sz="1100"/>
          </a:p>
          <a:p>
            <a:pPr indent="0" lvl="0" marL="0" marR="0" rtl="0" algn="l">
              <a:spcBef>
                <a:spcPts val="0"/>
              </a:spcBef>
              <a:spcAft>
                <a:spcPts val="0"/>
              </a:spcAft>
              <a:buNone/>
            </a:pPr>
            <a:r>
              <a:rPr lang="en" sz="1000">
                <a:solidFill>
                  <a:srgbClr val="002060"/>
                </a:solidFill>
                <a:latin typeface="Arial"/>
                <a:ea typeface="Arial"/>
                <a:cs typeface="Arial"/>
                <a:sym typeface="Arial"/>
              </a:rPr>
              <a:t>60+ Alliance and Liaison partners</a:t>
            </a:r>
            <a:endParaRPr sz="1100"/>
          </a:p>
          <a:p>
            <a:pPr indent="0" lvl="0" marL="0" marR="0" rtl="0" algn="l">
              <a:spcBef>
                <a:spcPts val="0"/>
              </a:spcBef>
              <a:spcAft>
                <a:spcPts val="0"/>
              </a:spcAft>
              <a:buNone/>
            </a:pPr>
            <a:r>
              <a:rPr lang="en" sz="1000">
                <a:solidFill>
                  <a:srgbClr val="002060"/>
                </a:solidFill>
                <a:latin typeface="Arial"/>
                <a:ea typeface="Arial"/>
                <a:cs typeface="Arial"/>
                <a:sym typeface="Arial"/>
              </a:rPr>
              <a:t>50+ Standards Working Groups</a:t>
            </a:r>
            <a:endParaRPr sz="1100"/>
          </a:p>
          <a:p>
            <a:pPr indent="0" lvl="0" marL="0" marR="0" rtl="0" algn="l">
              <a:spcBef>
                <a:spcPts val="0"/>
              </a:spcBef>
              <a:spcAft>
                <a:spcPts val="0"/>
              </a:spcAft>
              <a:buNone/>
            </a:pPr>
            <a:r>
              <a:rPr lang="en" sz="1000">
                <a:solidFill>
                  <a:srgbClr val="002060"/>
                </a:solidFill>
                <a:latin typeface="Arial"/>
                <a:ea typeface="Arial"/>
                <a:cs typeface="Arial"/>
                <a:sym typeface="Arial"/>
              </a:rPr>
              <a:t>45+ Domain Working Groups</a:t>
            </a:r>
            <a:endParaRPr sz="1100"/>
          </a:p>
          <a:p>
            <a:pPr indent="0" lvl="0" marL="0" marR="0" rtl="0" algn="l">
              <a:spcBef>
                <a:spcPts val="0"/>
              </a:spcBef>
              <a:spcAft>
                <a:spcPts val="0"/>
              </a:spcAft>
              <a:buNone/>
            </a:pPr>
            <a:r>
              <a:rPr lang="en" sz="1000">
                <a:solidFill>
                  <a:srgbClr val="002060"/>
                </a:solidFill>
                <a:latin typeface="Arial"/>
                <a:ea typeface="Arial"/>
                <a:cs typeface="Arial"/>
                <a:sym typeface="Arial"/>
              </a:rPr>
              <a:t>25+ Years of Not for Profit Work</a:t>
            </a:r>
            <a:br>
              <a:rPr lang="en" sz="1000">
                <a:solidFill>
                  <a:srgbClr val="002060"/>
                </a:solidFill>
                <a:latin typeface="Arial"/>
                <a:ea typeface="Arial"/>
                <a:cs typeface="Arial"/>
                <a:sym typeface="Arial"/>
              </a:rPr>
            </a:br>
            <a:r>
              <a:rPr lang="en" sz="1000">
                <a:solidFill>
                  <a:srgbClr val="002060"/>
                </a:solidFill>
                <a:latin typeface="Arial"/>
                <a:ea typeface="Arial"/>
                <a:cs typeface="Arial"/>
                <a:sym typeface="Arial"/>
              </a:rPr>
              <a:t>10+ Regional and Country Forums</a:t>
            </a:r>
            <a:endParaRPr sz="1100"/>
          </a:p>
        </p:txBody>
      </p:sp>
      <p:sp>
        <p:nvSpPr>
          <p:cNvPr id="360" name="Google Shape;360;p45"/>
          <p:cNvSpPr txBox="1"/>
          <p:nvPr>
            <p:ph idx="12" type="sldNum"/>
          </p:nvPr>
        </p:nvSpPr>
        <p:spPr>
          <a:xfrm>
            <a:off x="6902686" y="4877708"/>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4" name="Shape 364"/>
        <p:cNvGrpSpPr/>
        <p:nvPr/>
      </p:nvGrpSpPr>
      <p:grpSpPr>
        <a:xfrm>
          <a:off x="0" y="0"/>
          <a:ext cx="0" cy="0"/>
          <a:chOff x="0" y="0"/>
          <a:chExt cx="0" cy="0"/>
        </a:xfrm>
      </p:grpSpPr>
      <p:sp>
        <p:nvSpPr>
          <p:cNvPr id="365" name="Google Shape;365;p46"/>
          <p:cNvSpPr txBox="1"/>
          <p:nvPr>
            <p:ph idx="1" type="body"/>
          </p:nvPr>
        </p:nvSpPr>
        <p:spPr>
          <a:xfrm>
            <a:off x="250580" y="872128"/>
            <a:ext cx="7886700" cy="3263400"/>
          </a:xfrm>
          <a:prstGeom prst="rect">
            <a:avLst/>
          </a:prstGeom>
          <a:noFill/>
          <a:ln>
            <a:noFill/>
          </a:ln>
        </p:spPr>
        <p:txBody>
          <a:bodyPr anchorCtr="0" anchor="t" bIns="34275" lIns="68575" spcFirstLastPara="1" rIns="68575" wrap="square" tIns="34275">
            <a:noAutofit/>
          </a:bodyPr>
          <a:lstStyle/>
          <a:p>
            <a:pPr indent="-38100" lvl="0" marL="177800" rtl="0" algn="l">
              <a:lnSpc>
                <a:spcPct val="100000"/>
              </a:lnSpc>
              <a:spcBef>
                <a:spcPts val="0"/>
              </a:spcBef>
              <a:spcAft>
                <a:spcPts val="0"/>
              </a:spcAft>
              <a:buClr>
                <a:srgbClr val="092745"/>
              </a:buClr>
              <a:buSzPts val="2100"/>
              <a:buNone/>
            </a:pPr>
            <a:r>
              <a:t/>
            </a:r>
            <a:endParaRPr/>
          </a:p>
        </p:txBody>
      </p:sp>
      <p:sp>
        <p:nvSpPr>
          <p:cNvPr id="366" name="Google Shape;366;p46"/>
          <p:cNvSpPr txBox="1"/>
          <p:nvPr>
            <p:ph idx="12" type="sldNum"/>
          </p:nvPr>
        </p:nvSpPr>
        <p:spPr>
          <a:xfrm>
            <a:off x="8104117" y="4909291"/>
            <a:ext cx="855900" cy="2127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67" name="Google Shape;367;p46"/>
          <p:cNvSpPr txBox="1"/>
          <p:nvPr>
            <p:ph type="title"/>
          </p:nvPr>
        </p:nvSpPr>
        <p:spPr>
          <a:xfrm>
            <a:off x="167782" y="41464"/>
            <a:ext cx="7886700" cy="57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F2F2F2"/>
              </a:buClr>
              <a:buSzPts val="2700"/>
              <a:buFont typeface="Lato"/>
              <a:buNone/>
            </a:pPr>
            <a:r>
              <a:rPr lang="en"/>
              <a:t>Sample Slide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1" name="Shape 371"/>
        <p:cNvGrpSpPr/>
        <p:nvPr/>
      </p:nvGrpSpPr>
      <p:grpSpPr>
        <a:xfrm>
          <a:off x="0" y="0"/>
          <a:ext cx="0" cy="0"/>
          <a:chOff x="0" y="0"/>
          <a:chExt cx="0" cy="0"/>
        </a:xfrm>
      </p:grpSpPr>
      <p:sp>
        <p:nvSpPr>
          <p:cNvPr id="372" name="Google Shape;372;p47"/>
          <p:cNvSpPr txBox="1"/>
          <p:nvPr>
            <p:ph idx="1" type="body"/>
          </p:nvPr>
        </p:nvSpPr>
        <p:spPr>
          <a:xfrm>
            <a:off x="628650" y="876847"/>
            <a:ext cx="3886200" cy="3263400"/>
          </a:xfrm>
          <a:prstGeom prst="rect">
            <a:avLst/>
          </a:prstGeom>
          <a:noFill/>
          <a:ln>
            <a:noFill/>
          </a:ln>
        </p:spPr>
        <p:txBody>
          <a:bodyPr anchorCtr="0" anchor="t" bIns="34275" lIns="68575" spcFirstLastPara="1" rIns="68575" wrap="square" tIns="34275">
            <a:noAutofit/>
          </a:bodyPr>
          <a:lstStyle/>
          <a:p>
            <a:pPr indent="-38100" lvl="0" marL="177800" rtl="0" algn="l">
              <a:lnSpc>
                <a:spcPct val="100000"/>
              </a:lnSpc>
              <a:spcBef>
                <a:spcPts val="0"/>
              </a:spcBef>
              <a:spcAft>
                <a:spcPts val="0"/>
              </a:spcAft>
              <a:buClr>
                <a:srgbClr val="092745"/>
              </a:buClr>
              <a:buSzPts val="2100"/>
              <a:buNone/>
            </a:pPr>
            <a:r>
              <a:t/>
            </a:r>
            <a:endParaRPr/>
          </a:p>
        </p:txBody>
      </p:sp>
      <p:sp>
        <p:nvSpPr>
          <p:cNvPr id="373" name="Google Shape;373;p47"/>
          <p:cNvSpPr txBox="1"/>
          <p:nvPr>
            <p:ph idx="2" type="body"/>
          </p:nvPr>
        </p:nvSpPr>
        <p:spPr>
          <a:xfrm>
            <a:off x="4629150" y="876847"/>
            <a:ext cx="3886200" cy="3263400"/>
          </a:xfrm>
          <a:prstGeom prst="rect">
            <a:avLst/>
          </a:prstGeom>
          <a:noFill/>
          <a:ln>
            <a:noFill/>
          </a:ln>
        </p:spPr>
        <p:txBody>
          <a:bodyPr anchorCtr="0" anchor="t" bIns="34275" lIns="68575" spcFirstLastPara="1" rIns="68575" wrap="square" tIns="34275">
            <a:noAutofit/>
          </a:bodyPr>
          <a:lstStyle/>
          <a:p>
            <a:pPr indent="-38100" lvl="0" marL="177800" rtl="0" algn="l">
              <a:lnSpc>
                <a:spcPct val="100000"/>
              </a:lnSpc>
              <a:spcBef>
                <a:spcPts val="0"/>
              </a:spcBef>
              <a:spcAft>
                <a:spcPts val="0"/>
              </a:spcAft>
              <a:buClr>
                <a:srgbClr val="092745"/>
              </a:buClr>
              <a:buSzPts val="2100"/>
              <a:buNone/>
            </a:pPr>
            <a:r>
              <a:t/>
            </a:r>
            <a:endParaRPr/>
          </a:p>
        </p:txBody>
      </p:sp>
      <p:sp>
        <p:nvSpPr>
          <p:cNvPr id="374" name="Google Shape;374;p47"/>
          <p:cNvSpPr txBox="1"/>
          <p:nvPr>
            <p:ph idx="12" type="sldNum"/>
          </p:nvPr>
        </p:nvSpPr>
        <p:spPr>
          <a:xfrm>
            <a:off x="6902686" y="4877708"/>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75" name="Google Shape;375;p47"/>
          <p:cNvSpPr txBox="1"/>
          <p:nvPr>
            <p:ph type="title"/>
          </p:nvPr>
        </p:nvSpPr>
        <p:spPr>
          <a:xfrm>
            <a:off x="167782" y="41464"/>
            <a:ext cx="7886700" cy="57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F2F2F2"/>
              </a:buClr>
              <a:buSzPts val="2700"/>
              <a:buFont typeface="Lato"/>
              <a:buNone/>
            </a:pPr>
            <a:r>
              <a:rPr lang="en"/>
              <a:t>Sample Slide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9" name="Shape 379"/>
        <p:cNvGrpSpPr/>
        <p:nvPr/>
      </p:nvGrpSpPr>
      <p:grpSpPr>
        <a:xfrm>
          <a:off x="0" y="0"/>
          <a:ext cx="0" cy="0"/>
          <a:chOff x="0" y="0"/>
          <a:chExt cx="0" cy="0"/>
        </a:xfrm>
      </p:grpSpPr>
      <p:sp>
        <p:nvSpPr>
          <p:cNvPr id="380" name="Google Shape;380;p48"/>
          <p:cNvSpPr txBox="1"/>
          <p:nvPr>
            <p:ph type="ctrTitle"/>
          </p:nvPr>
        </p:nvSpPr>
        <p:spPr>
          <a:xfrm>
            <a:off x="311708" y="744575"/>
            <a:ext cx="8520600" cy="20526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ISG Sprint</a:t>
            </a:r>
            <a:endParaRPr/>
          </a:p>
          <a:p>
            <a:pPr indent="0" lvl="0" marL="0" rtl="0" algn="ctr">
              <a:spcBef>
                <a:spcPts val="0"/>
              </a:spcBef>
              <a:spcAft>
                <a:spcPts val="0"/>
              </a:spcAft>
              <a:buNone/>
            </a:pPr>
            <a:r>
              <a:rPr lang="en"/>
              <a:t>Final</a:t>
            </a:r>
            <a:endParaRPr/>
          </a:p>
        </p:txBody>
      </p:sp>
      <p:sp>
        <p:nvSpPr>
          <p:cNvPr id="381" name="Google Shape;381;p48"/>
          <p:cNvSpPr txBox="1"/>
          <p:nvPr>
            <p:ph idx="1" type="subTitle"/>
          </p:nvPr>
        </p:nvSpPr>
        <p:spPr>
          <a:xfrm>
            <a:off x="311700" y="2862325"/>
            <a:ext cx="8520600" cy="18084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t/>
            </a:r>
            <a:endParaRPr/>
          </a:p>
        </p:txBody>
      </p:sp>
      <p:grpSp>
        <p:nvGrpSpPr>
          <p:cNvPr id="382" name="Google Shape;382;p48"/>
          <p:cNvGrpSpPr/>
          <p:nvPr/>
        </p:nvGrpSpPr>
        <p:grpSpPr>
          <a:xfrm>
            <a:off x="65650" y="4369975"/>
            <a:ext cx="2528050" cy="714350"/>
            <a:chOff x="65650" y="4369975"/>
            <a:chExt cx="2528050" cy="714350"/>
          </a:xfrm>
        </p:grpSpPr>
        <p:pic>
          <p:nvPicPr>
            <p:cNvPr id="383" name="Google Shape;383;p48"/>
            <p:cNvPicPr preferRelativeResize="0"/>
            <p:nvPr/>
          </p:nvPicPr>
          <p:blipFill>
            <a:blip r:embed="rId3">
              <a:alphaModFix/>
            </a:blip>
            <a:stretch>
              <a:fillRect/>
            </a:stretch>
          </p:blipFill>
          <p:spPr>
            <a:xfrm>
              <a:off x="65650" y="4369975"/>
              <a:ext cx="714350" cy="714350"/>
            </a:xfrm>
            <a:prstGeom prst="rect">
              <a:avLst/>
            </a:prstGeom>
            <a:noFill/>
            <a:ln>
              <a:noFill/>
            </a:ln>
          </p:spPr>
        </p:pic>
        <p:sp>
          <p:nvSpPr>
            <p:cNvPr id="384" name="Google Shape;384;p48"/>
            <p:cNvSpPr txBox="1"/>
            <p:nvPr/>
          </p:nvSpPr>
          <p:spPr>
            <a:xfrm>
              <a:off x="742400" y="4398200"/>
              <a:ext cx="1851300" cy="6579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a:t>Daly Realism</a:t>
              </a:r>
              <a:endParaRPr/>
            </a:p>
            <a:p>
              <a:pPr indent="0" lvl="0" marL="0" rtl="0" algn="l">
                <a:spcBef>
                  <a:spcPts val="0"/>
                </a:spcBef>
                <a:spcAft>
                  <a:spcPts val="0"/>
                </a:spcAft>
                <a:buNone/>
              </a:pPr>
              <a:r>
                <a:rPr i="1" lang="en"/>
                <a:t>Creating the Future</a:t>
              </a:r>
              <a:endParaRPr i="1"/>
            </a:p>
          </p:txBody>
        </p:sp>
      </p:grpSp>
      <p:pic>
        <p:nvPicPr>
          <p:cNvPr id="385" name="Google Shape;385;p48"/>
          <p:cNvPicPr preferRelativeResize="0"/>
          <p:nvPr/>
        </p:nvPicPr>
        <p:blipFill>
          <a:blip r:embed="rId4">
            <a:alphaModFix/>
          </a:blip>
          <a:stretch>
            <a:fillRect/>
          </a:stretch>
        </p:blipFill>
        <p:spPr>
          <a:xfrm>
            <a:off x="6022251" y="4369975"/>
            <a:ext cx="3000265" cy="714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9" name="Shape 389"/>
        <p:cNvGrpSpPr/>
        <p:nvPr/>
      </p:nvGrpSpPr>
      <p:grpSpPr>
        <a:xfrm>
          <a:off x="0" y="0"/>
          <a:ext cx="0" cy="0"/>
          <a:chOff x="0" y="0"/>
          <a:chExt cx="0" cy="0"/>
        </a:xfrm>
      </p:grpSpPr>
      <p:sp>
        <p:nvSpPr>
          <p:cNvPr id="390" name="Google Shape;390;p49"/>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Agenda (poor title, but this slide won’t be shown)</a:t>
            </a:r>
            <a:endParaRPr/>
          </a:p>
        </p:txBody>
      </p:sp>
      <p:sp>
        <p:nvSpPr>
          <p:cNvPr id="391" name="Google Shape;391;p49"/>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Highlights video (1:30 - 3:00 in length)</a:t>
            </a:r>
            <a:endParaRPr/>
          </a:p>
          <a:p>
            <a:pPr indent="-361950" lvl="0" marL="457200" rtl="0" algn="l">
              <a:spcBef>
                <a:spcPts val="0"/>
              </a:spcBef>
              <a:spcAft>
                <a:spcPts val="0"/>
              </a:spcAft>
              <a:buSzPts val="2100"/>
              <a:buChar char="➢"/>
            </a:pPr>
            <a:r>
              <a:rPr lang="en"/>
              <a:t>Goal (verify/review GeoVolumes draft specification)</a:t>
            </a:r>
            <a:endParaRPr/>
          </a:p>
          <a:p>
            <a:pPr indent="-361950" lvl="0" marL="457200" rtl="0" algn="l">
              <a:spcBef>
                <a:spcPts val="0"/>
              </a:spcBef>
              <a:spcAft>
                <a:spcPts val="0"/>
              </a:spcAft>
              <a:buSzPts val="2100"/>
              <a:buChar char="➢"/>
            </a:pPr>
            <a:r>
              <a:rPr lang="en"/>
              <a:t>Overview of data sources</a:t>
            </a:r>
            <a:endParaRPr/>
          </a:p>
          <a:p>
            <a:pPr indent="-361950" lvl="0" marL="457200" rtl="0" algn="l">
              <a:spcBef>
                <a:spcPts val="0"/>
              </a:spcBef>
              <a:spcAft>
                <a:spcPts val="0"/>
              </a:spcAft>
              <a:buSzPts val="2100"/>
              <a:buChar char="➢"/>
            </a:pPr>
            <a:r>
              <a:rPr lang="en"/>
              <a:t>Scenarios &amp; Coverage</a:t>
            </a:r>
            <a:endParaRPr/>
          </a:p>
          <a:p>
            <a:pPr indent="-361950" lvl="0" marL="457200" rtl="0" algn="l">
              <a:spcBef>
                <a:spcPts val="0"/>
              </a:spcBef>
              <a:spcAft>
                <a:spcPts val="0"/>
              </a:spcAft>
              <a:buSzPts val="2100"/>
              <a:buChar char="➢"/>
            </a:pPr>
            <a:r>
              <a:rPr lang="en"/>
              <a:t>TIE table / Interoperability</a:t>
            </a:r>
            <a:endParaRPr/>
          </a:p>
          <a:p>
            <a:pPr indent="-361950" lvl="0" marL="457200" rtl="0" algn="l">
              <a:spcBef>
                <a:spcPts val="0"/>
              </a:spcBef>
              <a:spcAft>
                <a:spcPts val="0"/>
              </a:spcAft>
              <a:buSzPts val="2100"/>
              <a:buChar char="➢"/>
            </a:pPr>
            <a:r>
              <a:rPr lang="en"/>
              <a:t>Results</a:t>
            </a:r>
            <a:endParaRPr/>
          </a:p>
          <a:p>
            <a:pPr indent="-342900" lvl="1" marL="914400" rtl="0" algn="l">
              <a:spcBef>
                <a:spcPts val="0"/>
              </a:spcBef>
              <a:spcAft>
                <a:spcPts val="0"/>
              </a:spcAft>
              <a:buSzPts val="1800"/>
              <a:buChar char="○"/>
            </a:pPr>
            <a:r>
              <a:rPr lang="en"/>
              <a:t>Mostly everything worked</a:t>
            </a:r>
            <a:endParaRPr/>
          </a:p>
          <a:p>
            <a:pPr indent="-342900" lvl="1" marL="914400" rtl="0" algn="l">
              <a:spcBef>
                <a:spcPts val="0"/>
              </a:spcBef>
              <a:spcAft>
                <a:spcPts val="0"/>
              </a:spcAft>
              <a:buSzPts val="1800"/>
              <a:buChar char="○"/>
            </a:pPr>
            <a:r>
              <a:rPr lang="en"/>
              <a:t>Demonstrated use of other OGC standards (Steinbeis)</a:t>
            </a:r>
            <a:endParaRPr/>
          </a:p>
          <a:p>
            <a:pPr indent="-342900" lvl="1" marL="914400" rtl="0" algn="l">
              <a:spcBef>
                <a:spcPts val="0"/>
              </a:spcBef>
              <a:spcAft>
                <a:spcPts val="0"/>
              </a:spcAft>
              <a:buSzPts val="1800"/>
              <a:buChar char="○"/>
            </a:pPr>
            <a:r>
              <a:rPr lang="en"/>
              <a:t>Concerns</a:t>
            </a:r>
            <a:endParaRPr/>
          </a:p>
          <a:p>
            <a:pPr indent="-323850" lvl="2" marL="1371600" rtl="0" algn="l">
              <a:spcBef>
                <a:spcPts val="0"/>
              </a:spcBef>
              <a:spcAft>
                <a:spcPts val="0"/>
              </a:spcAft>
              <a:buSzPts val="1500"/>
              <a:buChar char="■"/>
            </a:pPr>
            <a:r>
              <a:rPr lang="en"/>
              <a:t>URLs</a:t>
            </a:r>
            <a:endParaRPr/>
          </a:p>
          <a:p>
            <a:pPr indent="-323850" lvl="2" marL="1371600" rtl="0" algn="l">
              <a:spcBef>
                <a:spcPts val="0"/>
              </a:spcBef>
              <a:spcAft>
                <a:spcPts val="0"/>
              </a:spcAft>
              <a:buSzPts val="1500"/>
              <a:buChar char="■"/>
            </a:pPr>
            <a:r>
              <a:rPr lang="en"/>
              <a:t>HTTP</a:t>
            </a:r>
            <a:endParaRPr/>
          </a:p>
          <a:p>
            <a:pPr indent="-361950" lvl="0" marL="457200" rtl="0" algn="l">
              <a:spcBef>
                <a:spcPts val="0"/>
              </a:spcBef>
              <a:spcAft>
                <a:spcPts val="0"/>
              </a:spcAft>
              <a:buSzPts val="2100"/>
              <a:buChar char="➢"/>
            </a:pPr>
            <a:r>
              <a:rPr lang="en"/>
              <a:t>Future Work</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5" name="Shape 395"/>
        <p:cNvGrpSpPr/>
        <p:nvPr/>
      </p:nvGrpSpPr>
      <p:grpSpPr>
        <a:xfrm>
          <a:off x="0" y="0"/>
          <a:ext cx="0" cy="0"/>
          <a:chOff x="0" y="0"/>
          <a:chExt cx="0" cy="0"/>
        </a:xfrm>
      </p:grpSpPr>
      <p:sp>
        <p:nvSpPr>
          <p:cNvPr id="396" name="Google Shape;396;p50"/>
          <p:cNvSpPr txBox="1"/>
          <p:nvPr>
            <p:ph type="title"/>
          </p:nvPr>
        </p:nvSpPr>
        <p:spPr>
          <a:xfrm>
            <a:off x="311700" y="15275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Highlight Reel	</a:t>
            </a:r>
            <a:endParaRPr/>
          </a:p>
        </p:txBody>
      </p:sp>
      <p:sp>
        <p:nvSpPr>
          <p:cNvPr id="397" name="Google Shape;397;p50"/>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500"/>
              </a:spcAft>
              <a:buNone/>
            </a:pPr>
            <a:r>
              <a:rPr lang="en"/>
              <a:t>Yet to be built. This will be a summary (via extracts) from the participant videos with some leading and closing titles &amp; credits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1" name="Shape 401"/>
        <p:cNvGrpSpPr/>
        <p:nvPr/>
      </p:nvGrpSpPr>
      <p:grpSpPr>
        <a:xfrm>
          <a:off x="0" y="0"/>
          <a:ext cx="0" cy="0"/>
          <a:chOff x="0" y="0"/>
          <a:chExt cx="0" cy="0"/>
        </a:xfrm>
      </p:grpSpPr>
      <p:sp>
        <p:nvSpPr>
          <p:cNvPr id="402" name="Google Shape;402;p51"/>
          <p:cNvSpPr txBox="1"/>
          <p:nvPr>
            <p:ph type="title"/>
          </p:nvPr>
        </p:nvSpPr>
        <p:spPr>
          <a:xfrm>
            <a:off x="311700" y="831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Related / Used OGC Specifications</a:t>
            </a:r>
            <a:endParaRPr/>
          </a:p>
        </p:txBody>
      </p:sp>
      <p:sp>
        <p:nvSpPr>
          <p:cNvPr id="403" name="Google Shape;403;p51"/>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Convert to image layout</a:t>
            </a:r>
            <a:endParaRPr/>
          </a:p>
          <a:p>
            <a:pPr indent="0" lvl="0" marL="0" rtl="0" algn="l">
              <a:spcBef>
                <a:spcPts val="800"/>
              </a:spcBef>
              <a:spcAft>
                <a:spcPts val="0"/>
              </a:spcAft>
              <a:buNone/>
            </a:pPr>
            <a:r>
              <a:rPr lang="en"/>
              <a:t>Add Steinbeis image showing SensorThings integration</a:t>
            </a:r>
            <a:endParaRPr/>
          </a:p>
          <a:p>
            <a:pPr indent="0" lvl="0" marL="0" rtl="0" algn="l">
              <a:spcBef>
                <a:spcPts val="800"/>
              </a:spcBef>
              <a:spcAft>
                <a:spcPts val="0"/>
              </a:spcAft>
              <a:buNone/>
            </a:pPr>
            <a:r>
              <a:rPr lang="en"/>
              <a:t>Either additional charts or animate this one with the following</a:t>
            </a:r>
            <a:endParaRPr/>
          </a:p>
          <a:p>
            <a:pPr indent="-361950" lvl="0" marL="457200" rtl="0" algn="l">
              <a:spcBef>
                <a:spcPts val="800"/>
              </a:spcBef>
              <a:spcAft>
                <a:spcPts val="0"/>
              </a:spcAft>
              <a:buSzPts val="2100"/>
              <a:buChar char="-"/>
            </a:pPr>
            <a:r>
              <a:rPr lang="en"/>
              <a:t>Dynamic updates of terrain</a:t>
            </a:r>
            <a:endParaRPr/>
          </a:p>
          <a:p>
            <a:pPr indent="-361950" lvl="0" marL="457200" rtl="0" algn="l">
              <a:spcBef>
                <a:spcPts val="0"/>
              </a:spcBef>
              <a:spcAft>
                <a:spcPts val="0"/>
              </a:spcAft>
              <a:buSzPts val="2100"/>
              <a:buChar char="-"/>
            </a:pPr>
            <a:r>
              <a:rPr lang="en"/>
              <a:t>Dynamic updates of models</a:t>
            </a:r>
            <a:endParaRPr/>
          </a:p>
          <a:p>
            <a:pPr indent="-361950" lvl="0" marL="457200" rtl="0" algn="l">
              <a:spcBef>
                <a:spcPts val="0"/>
              </a:spcBef>
              <a:spcAft>
                <a:spcPts val="0"/>
              </a:spcAft>
              <a:buSzPts val="2100"/>
              <a:buChar char="-"/>
            </a:pPr>
            <a:r>
              <a:t/>
            </a:r>
            <a:endParaRPr/>
          </a:p>
        </p:txBody>
      </p:sp>
      <p:sp>
        <p:nvSpPr>
          <p:cNvPr id="404" name="Google Shape;404;p51"/>
          <p:cNvSpPr/>
          <p:nvPr/>
        </p:nvSpPr>
        <p:spPr>
          <a:xfrm>
            <a:off x="108000" y="918000"/>
            <a:ext cx="148500" cy="380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8" name="Shape 408"/>
        <p:cNvGrpSpPr/>
        <p:nvPr/>
      </p:nvGrpSpPr>
      <p:grpSpPr>
        <a:xfrm>
          <a:off x="0" y="0"/>
          <a:ext cx="0" cy="0"/>
          <a:chOff x="0" y="0"/>
          <a:chExt cx="0" cy="0"/>
        </a:xfrm>
      </p:grpSpPr>
      <p:sp>
        <p:nvSpPr>
          <p:cNvPr id="409" name="Google Shape;409;p52"/>
          <p:cNvSpPr txBox="1"/>
          <p:nvPr>
            <p:ph type="title"/>
          </p:nvPr>
        </p:nvSpPr>
        <p:spPr>
          <a:xfrm>
            <a:off x="311700" y="970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Concerns: Media Types</a:t>
            </a:r>
            <a:endParaRPr/>
          </a:p>
        </p:txBody>
      </p:sp>
      <p:sp>
        <p:nvSpPr>
          <p:cNvPr id="410" name="Google Shape;410;p52"/>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Used to</a:t>
            </a:r>
            <a:endParaRPr/>
          </a:p>
          <a:p>
            <a:pPr indent="-342900" lvl="1" marL="914400" rtl="0" algn="l">
              <a:spcBef>
                <a:spcPts val="0"/>
              </a:spcBef>
              <a:spcAft>
                <a:spcPts val="0"/>
              </a:spcAft>
              <a:buSzPts val="1800"/>
              <a:buChar char="•"/>
            </a:pPr>
            <a:r>
              <a:rPr lang="en"/>
              <a:t>Request data</a:t>
            </a:r>
            <a:endParaRPr/>
          </a:p>
          <a:p>
            <a:pPr indent="-342900" lvl="1" marL="914400" rtl="0" algn="l">
              <a:spcBef>
                <a:spcPts val="0"/>
              </a:spcBef>
              <a:spcAft>
                <a:spcPts val="0"/>
              </a:spcAft>
              <a:buSzPts val="1800"/>
              <a:buChar char="•"/>
            </a:pPr>
            <a:r>
              <a:rPr lang="en"/>
              <a:t>Unambiguously determine data type (response)</a:t>
            </a:r>
            <a:endParaRPr/>
          </a:p>
          <a:p>
            <a:pPr indent="-361950" lvl="0" marL="457200" rtl="0" algn="l">
              <a:spcBef>
                <a:spcPts val="0"/>
              </a:spcBef>
              <a:spcAft>
                <a:spcPts val="0"/>
              </a:spcAft>
              <a:buSzPts val="2100"/>
              <a:buChar char="•"/>
            </a:pPr>
            <a:r>
              <a:rPr lang="en"/>
              <a:t>Need to register those in use</a:t>
            </a:r>
            <a:endParaRPr/>
          </a:p>
          <a:p>
            <a:pPr indent="-342900" lvl="1" marL="914400" rtl="0" algn="l">
              <a:spcBef>
                <a:spcPts val="0"/>
              </a:spcBef>
              <a:spcAft>
                <a:spcPts val="0"/>
              </a:spcAft>
              <a:buSzPts val="1800"/>
              <a:buChar char="•"/>
            </a:pPr>
            <a:r>
              <a:rPr lang="en"/>
              <a:t>See RFC #6838 (§4.2.5 - §4.2.8) for details</a:t>
            </a:r>
            <a:endParaRPr/>
          </a:p>
          <a:p>
            <a:pPr indent="-342900" lvl="1" marL="914400" rtl="0" algn="l">
              <a:spcBef>
                <a:spcPts val="0"/>
              </a:spcBef>
              <a:spcAft>
                <a:spcPts val="0"/>
              </a:spcAft>
              <a:buSzPts val="1800"/>
              <a:buChar char="•"/>
            </a:pPr>
            <a:r>
              <a:rPr lang="en"/>
              <a:t>Potential mis-labeled values</a:t>
            </a:r>
            <a:endParaRPr/>
          </a:p>
          <a:p>
            <a:pPr indent="0" lvl="0" marL="0" rtl="0" algn="l">
              <a:spcBef>
                <a:spcPts val="800"/>
              </a:spcBef>
              <a:spcAft>
                <a:spcPts val="0"/>
              </a:spcAft>
              <a:buNone/>
            </a:pPr>
            <a:r>
              <a:t/>
            </a:r>
            <a:endParaRPr/>
          </a:p>
          <a:p>
            <a:pPr indent="0" lvl="0" marL="0" rtl="0" algn="l">
              <a:spcBef>
                <a:spcPts val="800"/>
              </a:spcBef>
              <a:spcAft>
                <a:spcPts val="500"/>
              </a:spcAft>
              <a:buNone/>
            </a:pPr>
            <a:r>
              <a:rPr lang="en"/>
              <a:t>Provide processing pipeline example to illustrate</a:t>
            </a:r>
            <a:endParaRPr/>
          </a:p>
        </p:txBody>
      </p:sp>
      <p:sp>
        <p:nvSpPr>
          <p:cNvPr id="411" name="Google Shape;411;p52"/>
          <p:cNvSpPr/>
          <p:nvPr/>
        </p:nvSpPr>
        <p:spPr>
          <a:xfrm>
            <a:off x="108000" y="918000"/>
            <a:ext cx="148500" cy="38070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5" name="Shape 415"/>
        <p:cNvGrpSpPr/>
        <p:nvPr/>
      </p:nvGrpSpPr>
      <p:grpSpPr>
        <a:xfrm>
          <a:off x="0" y="0"/>
          <a:ext cx="0" cy="0"/>
          <a:chOff x="0" y="0"/>
          <a:chExt cx="0" cy="0"/>
        </a:xfrm>
      </p:grpSpPr>
      <p:sp>
        <p:nvSpPr>
          <p:cNvPr id="416" name="Google Shape;416;p53"/>
          <p:cNvSpPr txBox="1"/>
          <p:nvPr>
            <p:ph type="title"/>
          </p:nvPr>
        </p:nvSpPr>
        <p:spPr>
          <a:xfrm>
            <a:off x="311700" y="970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Concerns: Alternate Resources</a:t>
            </a:r>
            <a:endParaRPr/>
          </a:p>
        </p:txBody>
      </p:sp>
      <p:sp>
        <p:nvSpPr>
          <p:cNvPr id="417" name="Google Shape;417;p53"/>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Use HTML attributes to specify collection of alternate resources</a:t>
            </a:r>
            <a:endParaRPr/>
          </a:p>
          <a:p>
            <a:pPr indent="-342900" lvl="1" marL="914400" rtl="0" algn="l">
              <a:spcBef>
                <a:spcPts val="0"/>
              </a:spcBef>
              <a:spcAft>
                <a:spcPts val="0"/>
              </a:spcAft>
              <a:buSzPts val="1800"/>
              <a:buChar char="•"/>
            </a:pPr>
            <a:r>
              <a:rPr lang="en">
                <a:latin typeface="Courier New"/>
                <a:ea typeface="Courier New"/>
                <a:cs typeface="Courier New"/>
                <a:sym typeface="Courier New"/>
              </a:rPr>
              <a:t>rel</a:t>
            </a:r>
            <a:r>
              <a:rPr lang="en"/>
              <a:t> specifies link type (</a:t>
            </a:r>
            <a:r>
              <a:rPr lang="en">
                <a:latin typeface="Courier New"/>
                <a:ea typeface="Courier New"/>
                <a:cs typeface="Courier New"/>
                <a:sym typeface="Courier New"/>
              </a:rPr>
              <a:t>alternate</a:t>
            </a:r>
            <a:r>
              <a:rPr lang="en"/>
              <a:t>)</a:t>
            </a:r>
            <a:endParaRPr/>
          </a:p>
          <a:p>
            <a:pPr indent="-342900" lvl="1" marL="914400" rtl="0" algn="l">
              <a:spcBef>
                <a:spcPts val="0"/>
              </a:spcBef>
              <a:spcAft>
                <a:spcPts val="0"/>
              </a:spcAft>
              <a:buSzPts val="1800"/>
              <a:buChar char="•"/>
            </a:pPr>
            <a:r>
              <a:rPr lang="en">
                <a:latin typeface="Courier New"/>
                <a:ea typeface="Courier New"/>
                <a:cs typeface="Courier New"/>
                <a:sym typeface="Courier New"/>
              </a:rPr>
              <a:t>t</a:t>
            </a:r>
            <a:r>
              <a:rPr lang="en">
                <a:latin typeface="Courier New"/>
                <a:ea typeface="Courier New"/>
                <a:cs typeface="Courier New"/>
                <a:sym typeface="Courier New"/>
              </a:rPr>
              <a:t>ype</a:t>
            </a:r>
            <a:r>
              <a:rPr lang="en"/>
              <a:t> specifies Media </a:t>
            </a:r>
            <a:r>
              <a:rPr lang="en"/>
              <a:t>Type </a:t>
            </a:r>
            <a:r>
              <a:rPr lang="en"/>
              <a:t>hint (e.g. </a:t>
            </a:r>
            <a:r>
              <a:rPr lang="en">
                <a:latin typeface="Courier New"/>
                <a:ea typeface="Courier New"/>
                <a:cs typeface="Courier New"/>
                <a:sym typeface="Courier New"/>
              </a:rPr>
              <a:t>application/json+3dTiles</a:t>
            </a:r>
            <a:r>
              <a:rPr lang="en"/>
              <a:t>)</a:t>
            </a:r>
            <a:br>
              <a:rPr lang="en"/>
            </a:br>
            <a:endParaRPr/>
          </a:p>
          <a:p>
            <a:pPr indent="-361950" lvl="0" marL="457200" rtl="0" algn="l">
              <a:spcBef>
                <a:spcPts val="0"/>
              </a:spcBef>
              <a:spcAft>
                <a:spcPts val="0"/>
              </a:spcAft>
              <a:buSzPts val="2100"/>
              <a:buChar char="•"/>
            </a:pPr>
            <a:r>
              <a:rPr lang="en"/>
              <a:t>Examples</a:t>
            </a:r>
            <a:endParaRPr/>
          </a:p>
          <a:p>
            <a:pPr indent="-342900" lvl="1" marL="914400" rtl="0" algn="l">
              <a:spcBef>
                <a:spcPts val="0"/>
              </a:spcBef>
              <a:spcAft>
                <a:spcPts val="0"/>
              </a:spcAft>
              <a:buSzPts val="1800"/>
              <a:buChar char="•"/>
            </a:pPr>
            <a:r>
              <a:rPr lang="en"/>
              <a:t>Different coordinate systems</a:t>
            </a:r>
            <a:endParaRPr/>
          </a:p>
          <a:p>
            <a:pPr indent="-342900" lvl="1" marL="914400" rtl="0" algn="l">
              <a:spcBef>
                <a:spcPts val="0"/>
              </a:spcBef>
              <a:spcAft>
                <a:spcPts val="0"/>
              </a:spcAft>
              <a:buSzPts val="1800"/>
              <a:buChar char="•"/>
            </a:pPr>
            <a:r>
              <a:rPr lang="en"/>
              <a:t>Different/Proxy servers </a:t>
            </a:r>
            <a:endParaRPr/>
          </a:p>
          <a:p>
            <a:pPr indent="-342900" lvl="1" marL="914400" rtl="0" algn="l">
              <a:spcBef>
                <a:spcPts val="0"/>
              </a:spcBef>
              <a:spcAft>
                <a:spcPts val="0"/>
              </a:spcAft>
              <a:buSzPts val="1800"/>
              <a:buChar char="•"/>
            </a:pPr>
            <a:r>
              <a:rPr lang="en"/>
              <a:t>Different dataset versions</a:t>
            </a:r>
            <a:endParaRPr/>
          </a:p>
          <a:p>
            <a:pPr indent="-342900" lvl="1" marL="914400" rtl="0" algn="l">
              <a:spcBef>
                <a:spcPts val="0"/>
              </a:spcBef>
              <a:spcAft>
                <a:spcPts val="0"/>
              </a:spcAft>
              <a:buSzPts val="1800"/>
              <a:buChar char="•"/>
            </a:pPr>
            <a:r>
              <a:rPr lang="en"/>
              <a:t>Data format conversion</a:t>
            </a:r>
            <a:endParaRPr/>
          </a:p>
          <a:p>
            <a:pPr indent="0" lvl="0" marL="457200" rtl="0" algn="l">
              <a:spcBef>
                <a:spcPts val="800"/>
              </a:spcBef>
              <a:spcAft>
                <a:spcPts val="0"/>
              </a:spcAft>
              <a:buNone/>
            </a:pPr>
            <a:r>
              <a:t/>
            </a:r>
            <a:endParaRPr/>
          </a:p>
          <a:p>
            <a:pPr indent="0" lvl="0" marL="457200" rtl="0" algn="l">
              <a:spcBef>
                <a:spcPts val="800"/>
              </a:spcBef>
              <a:spcAft>
                <a:spcPts val="500"/>
              </a:spcAft>
              <a:buNone/>
            </a:pPr>
            <a:r>
              <a:t/>
            </a:r>
            <a:endParaRPr/>
          </a:p>
        </p:txBody>
      </p:sp>
      <p:sp>
        <p:nvSpPr>
          <p:cNvPr id="418" name="Google Shape;418;p53"/>
          <p:cNvSpPr/>
          <p:nvPr/>
        </p:nvSpPr>
        <p:spPr>
          <a:xfrm>
            <a:off x="108000" y="918000"/>
            <a:ext cx="148500" cy="38070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311700" y="2150850"/>
            <a:ext cx="8520600" cy="841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000000"/>
                </a:solidFill>
              </a:rPr>
              <a:t>Video</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311700" y="1249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Data Sources</a:t>
            </a:r>
            <a:endParaRPr/>
          </a:p>
        </p:txBody>
      </p:sp>
      <p:pic>
        <p:nvPicPr>
          <p:cNvPr id="124" name="Google Shape;124;p20"/>
          <p:cNvPicPr preferRelativeResize="0"/>
          <p:nvPr/>
        </p:nvPicPr>
        <p:blipFill rotWithShape="1">
          <a:blip r:embed="rId3">
            <a:alphaModFix/>
          </a:blip>
          <a:srcRect b="32532" l="41304" r="0" t="0"/>
          <a:stretch/>
        </p:blipFill>
        <p:spPr>
          <a:xfrm>
            <a:off x="246450" y="1147538"/>
            <a:ext cx="2744150" cy="3370575"/>
          </a:xfrm>
          <a:prstGeom prst="rect">
            <a:avLst/>
          </a:prstGeom>
          <a:noFill/>
          <a:ln>
            <a:noFill/>
          </a:ln>
        </p:spPr>
      </p:pic>
      <p:pic>
        <p:nvPicPr>
          <p:cNvPr id="125" name="Google Shape;125;p20"/>
          <p:cNvPicPr preferRelativeResize="0"/>
          <p:nvPr/>
        </p:nvPicPr>
        <p:blipFill>
          <a:blip r:embed="rId4">
            <a:alphaModFix/>
          </a:blip>
          <a:stretch>
            <a:fillRect/>
          </a:stretch>
        </p:blipFill>
        <p:spPr>
          <a:xfrm>
            <a:off x="3391400" y="751135"/>
            <a:ext cx="5635750" cy="41634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167782" y="41464"/>
            <a:ext cx="7886700" cy="5742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Data Sources - Rendered</a:t>
            </a:r>
            <a:endParaRPr/>
          </a:p>
        </p:txBody>
      </p:sp>
      <p:pic>
        <p:nvPicPr>
          <p:cNvPr id="131" name="Google Shape;131;p21"/>
          <p:cNvPicPr preferRelativeResize="0"/>
          <p:nvPr/>
        </p:nvPicPr>
        <p:blipFill>
          <a:blip r:embed="rId3">
            <a:alphaModFix/>
          </a:blip>
          <a:stretch>
            <a:fillRect/>
          </a:stretch>
        </p:blipFill>
        <p:spPr>
          <a:xfrm>
            <a:off x="869475" y="1239988"/>
            <a:ext cx="7620000" cy="3057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121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Data Sources - Rendered</a:t>
            </a:r>
            <a:endParaRPr/>
          </a:p>
        </p:txBody>
      </p:sp>
      <p:pic>
        <p:nvPicPr>
          <p:cNvPr id="137" name="Google Shape;137;p22"/>
          <p:cNvPicPr preferRelativeResize="0"/>
          <p:nvPr/>
        </p:nvPicPr>
        <p:blipFill>
          <a:blip r:embed="rId3">
            <a:alphaModFix/>
          </a:blip>
          <a:stretch>
            <a:fillRect/>
          </a:stretch>
        </p:blipFill>
        <p:spPr>
          <a:xfrm>
            <a:off x="311700" y="1167925"/>
            <a:ext cx="7620000" cy="3829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1388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Participants</a:t>
            </a:r>
            <a:endParaRPr/>
          </a:p>
        </p:txBody>
      </p:sp>
      <p:sp>
        <p:nvSpPr>
          <p:cNvPr id="143" name="Google Shape;143;p23"/>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CAE</a:t>
            </a:r>
            <a:endParaRPr/>
          </a:p>
          <a:p>
            <a:pPr indent="-361950" lvl="0" marL="457200" rtl="0" algn="l">
              <a:spcBef>
                <a:spcPts val="0"/>
              </a:spcBef>
              <a:spcAft>
                <a:spcPts val="0"/>
              </a:spcAft>
              <a:buSzPts val="2100"/>
              <a:buChar char="•"/>
            </a:pPr>
            <a:r>
              <a:rPr lang="en"/>
              <a:t>Cesium</a:t>
            </a:r>
            <a:endParaRPr/>
          </a:p>
          <a:p>
            <a:pPr indent="-361950" lvl="0" marL="457200" rtl="0" algn="l">
              <a:spcBef>
                <a:spcPts val="0"/>
              </a:spcBef>
              <a:spcAft>
                <a:spcPts val="0"/>
              </a:spcAft>
              <a:buSzPts val="2100"/>
              <a:buChar char="•"/>
            </a:pPr>
            <a:r>
              <a:rPr lang="en"/>
              <a:t>Cognitics</a:t>
            </a:r>
            <a:endParaRPr/>
          </a:p>
          <a:p>
            <a:pPr indent="-361950" lvl="0" marL="457200" rtl="0" algn="l">
              <a:spcBef>
                <a:spcPts val="0"/>
              </a:spcBef>
              <a:spcAft>
                <a:spcPts val="0"/>
              </a:spcAft>
              <a:buSzPts val="2100"/>
              <a:buChar char="•"/>
            </a:pPr>
            <a:r>
              <a:rPr lang="en"/>
              <a:t>Ecere</a:t>
            </a:r>
            <a:endParaRPr/>
          </a:p>
          <a:p>
            <a:pPr indent="-361950" lvl="0" marL="457200" rtl="0" algn="l">
              <a:spcBef>
                <a:spcPts val="0"/>
              </a:spcBef>
              <a:spcAft>
                <a:spcPts val="0"/>
              </a:spcAft>
              <a:buSzPts val="2100"/>
              <a:buChar char="•"/>
            </a:pPr>
            <a:r>
              <a:rPr lang="en"/>
              <a:t>Helyx</a:t>
            </a:r>
            <a:endParaRPr/>
          </a:p>
          <a:p>
            <a:pPr indent="-361950" lvl="0" marL="457200" rtl="0" algn="l">
              <a:spcBef>
                <a:spcPts val="0"/>
              </a:spcBef>
              <a:spcAft>
                <a:spcPts val="0"/>
              </a:spcAft>
              <a:buSzPts val="2100"/>
              <a:buChar char="•"/>
            </a:pPr>
            <a:r>
              <a:rPr lang="en"/>
              <a:t>Hexagon</a:t>
            </a:r>
            <a:endParaRPr/>
          </a:p>
          <a:p>
            <a:pPr indent="-361950" lvl="0" marL="457200" rtl="0" algn="l">
              <a:spcBef>
                <a:spcPts val="0"/>
              </a:spcBef>
              <a:spcAft>
                <a:spcPts val="0"/>
              </a:spcAft>
              <a:buSzPts val="2100"/>
              <a:buChar char="•"/>
            </a:pPr>
            <a:r>
              <a:rPr lang="en"/>
              <a:t>InfoDao</a:t>
            </a:r>
            <a:endParaRPr/>
          </a:p>
          <a:p>
            <a:pPr indent="-361950" lvl="0" marL="457200" rtl="0" algn="l">
              <a:spcBef>
                <a:spcPts val="0"/>
              </a:spcBef>
              <a:spcAft>
                <a:spcPts val="0"/>
              </a:spcAft>
              <a:buSzPts val="2100"/>
              <a:buChar char="•"/>
            </a:pPr>
            <a:r>
              <a:rPr lang="en"/>
              <a:t>SimBlocks</a:t>
            </a:r>
            <a:endParaRPr/>
          </a:p>
          <a:p>
            <a:pPr indent="-361950" lvl="0" marL="457200" rtl="0" algn="l">
              <a:spcBef>
                <a:spcPts val="0"/>
              </a:spcBef>
              <a:spcAft>
                <a:spcPts val="0"/>
              </a:spcAft>
              <a:buSzPts val="2100"/>
              <a:buChar char="•"/>
            </a:pPr>
            <a:r>
              <a:rPr lang="en"/>
              <a:t>Steinbeis</a:t>
            </a:r>
            <a:endParaRPr/>
          </a:p>
        </p:txBody>
      </p:sp>
      <p:pic>
        <p:nvPicPr>
          <p:cNvPr id="144" name="Google Shape;144;p23"/>
          <p:cNvPicPr preferRelativeResize="0"/>
          <p:nvPr/>
        </p:nvPicPr>
        <p:blipFill rotWithShape="1">
          <a:blip r:embed="rId3">
            <a:alphaModFix/>
          </a:blip>
          <a:srcRect b="17658" l="28418" r="10122" t="22682"/>
          <a:stretch/>
        </p:blipFill>
        <p:spPr>
          <a:xfrm>
            <a:off x="2155425" y="1308625"/>
            <a:ext cx="6753300" cy="2687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1388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Scenarios</a:t>
            </a:r>
            <a:endParaRPr/>
          </a:p>
        </p:txBody>
      </p:sp>
      <p:graphicFrame>
        <p:nvGraphicFramePr>
          <p:cNvPr id="150" name="Google Shape;150;p24"/>
          <p:cNvGraphicFramePr/>
          <p:nvPr/>
        </p:nvGraphicFramePr>
        <p:xfrm>
          <a:off x="952500" y="1428750"/>
          <a:ext cx="3000000" cy="3000000"/>
        </p:xfrm>
        <a:graphic>
          <a:graphicData uri="http://schemas.openxmlformats.org/drawingml/2006/table">
            <a:tbl>
              <a:tblPr>
                <a:noFill/>
                <a:tableStyleId>{62D579CB-592D-4A87-A719-9AF9B8232DB3}</a:tableStyleId>
              </a:tblPr>
              <a:tblGrid>
                <a:gridCol w="1046525"/>
                <a:gridCol w="6192475"/>
              </a:tblGrid>
              <a:tr h="381000">
                <a:tc>
                  <a:txBody>
                    <a:bodyPr/>
                    <a:lstStyle/>
                    <a:p>
                      <a:pPr indent="0" lvl="0" marL="0" rtl="0" algn="ctr">
                        <a:spcBef>
                          <a:spcPts val="0"/>
                        </a:spcBef>
                        <a:spcAft>
                          <a:spcPts val="0"/>
                        </a:spcAft>
                        <a:buNone/>
                      </a:pPr>
                      <a:r>
                        <a:rPr b="1" lang="en"/>
                        <a:t>Scenario</a:t>
                      </a:r>
                      <a:endParaRPr b="1"/>
                    </a:p>
                  </a:txBody>
                  <a:tcPr marT="91425" marB="91425" marR="91425" marL="91425"/>
                </a:tc>
                <a:tc>
                  <a:txBody>
                    <a:bodyPr/>
                    <a:lstStyle/>
                    <a:p>
                      <a:pPr indent="0" lvl="0" marL="0" rtl="0" algn="l">
                        <a:spcBef>
                          <a:spcPts val="0"/>
                        </a:spcBef>
                        <a:spcAft>
                          <a:spcPts val="0"/>
                        </a:spcAft>
                        <a:buNone/>
                      </a:pPr>
                      <a:r>
                        <a:rPr b="1" lang="en"/>
                        <a:t>Summary Description</a:t>
                      </a:r>
                      <a:endParaRPr b="1"/>
                    </a:p>
                  </a:txBody>
                  <a:tcPr marT="91425" marB="91425" marR="91425" marL="91425"/>
                </a:tc>
              </a:tr>
              <a:tr h="381000">
                <a:tc>
                  <a:txBody>
                    <a:bodyPr/>
                    <a:lstStyle/>
                    <a:p>
                      <a:pPr indent="0" lvl="0" marL="0" rtl="0" algn="ctr">
                        <a:spcBef>
                          <a:spcPts val="0"/>
                        </a:spcBef>
                        <a:spcAft>
                          <a:spcPts val="0"/>
                        </a:spcAft>
                        <a:buNone/>
                      </a:pPr>
                      <a:r>
                        <a:rPr lang="en"/>
                        <a:t>S1</a:t>
                      </a:r>
                      <a:endParaRPr/>
                    </a:p>
                  </a:txBody>
                  <a:tcPr marT="91425" marB="91425" marR="91425" marL="91425"/>
                </a:tc>
                <a:tc>
                  <a:txBody>
                    <a:bodyPr/>
                    <a:lstStyle/>
                    <a:p>
                      <a:pPr indent="0" lvl="0" marL="0" rtl="0" algn="l">
                        <a:spcBef>
                          <a:spcPts val="0"/>
                        </a:spcBef>
                        <a:spcAft>
                          <a:spcPts val="0"/>
                        </a:spcAft>
                        <a:buNone/>
                      </a:pPr>
                      <a:r>
                        <a:rPr lang="en"/>
                        <a:t>Investigate model and terrain updates</a:t>
                      </a:r>
                      <a:endParaRPr/>
                    </a:p>
                  </a:txBody>
                  <a:tcPr marT="91425" marB="91425" marR="91425" marL="91425"/>
                </a:tc>
              </a:tr>
              <a:tr h="381000">
                <a:tc>
                  <a:txBody>
                    <a:bodyPr/>
                    <a:lstStyle/>
                    <a:p>
                      <a:pPr indent="0" lvl="0" marL="0" rtl="0" algn="ctr">
                        <a:spcBef>
                          <a:spcPts val="0"/>
                        </a:spcBef>
                        <a:spcAft>
                          <a:spcPts val="0"/>
                        </a:spcAft>
                        <a:buNone/>
                      </a:pPr>
                      <a:r>
                        <a:rPr lang="en"/>
                        <a:t>S2</a:t>
                      </a:r>
                      <a:endParaRPr/>
                    </a:p>
                  </a:txBody>
                  <a:tcPr marT="91425" marB="91425" marR="91425" marL="91425"/>
                </a:tc>
                <a:tc>
                  <a:txBody>
                    <a:bodyPr/>
                    <a:lstStyle/>
                    <a:p>
                      <a:pPr indent="0" lvl="0" marL="0" rtl="0" algn="l">
                        <a:spcBef>
                          <a:spcPts val="0"/>
                        </a:spcBef>
                        <a:spcAft>
                          <a:spcPts val="0"/>
                        </a:spcAft>
                        <a:buNone/>
                      </a:pPr>
                      <a:r>
                        <a:rPr lang="en"/>
                        <a:t>I</a:t>
                      </a:r>
                      <a:r>
                        <a:rPr lang="en"/>
                        <a:t>nvestigate alternate and multiple distributions</a:t>
                      </a:r>
                      <a:endParaRPr/>
                    </a:p>
                  </a:txBody>
                  <a:tcPr marT="91425" marB="91425" marR="91425" marL="91425"/>
                </a:tc>
              </a:tr>
              <a:tr h="381000">
                <a:tc>
                  <a:txBody>
                    <a:bodyPr/>
                    <a:lstStyle/>
                    <a:p>
                      <a:pPr indent="0" lvl="0" marL="0" rtl="0" algn="ctr">
                        <a:spcBef>
                          <a:spcPts val="0"/>
                        </a:spcBef>
                        <a:spcAft>
                          <a:spcPts val="0"/>
                        </a:spcAft>
                        <a:buNone/>
                      </a:pPr>
                      <a:r>
                        <a:rPr lang="en"/>
                        <a:t>S3</a:t>
                      </a:r>
                      <a:endParaRPr/>
                    </a:p>
                  </a:txBody>
                  <a:tcPr marT="91425" marB="91425" marR="91425" marL="91425"/>
                </a:tc>
                <a:tc>
                  <a:txBody>
                    <a:bodyPr/>
                    <a:lstStyle/>
                    <a:p>
                      <a:pPr indent="0" lvl="0" marL="0" rtl="0" algn="l">
                        <a:spcBef>
                          <a:spcPts val="0"/>
                        </a:spcBef>
                        <a:spcAft>
                          <a:spcPts val="0"/>
                        </a:spcAft>
                        <a:buNone/>
                      </a:pPr>
                      <a:r>
                        <a:rPr lang="en"/>
                        <a:t>Investigate organization of underlying 3D data</a:t>
                      </a:r>
                      <a:endParaRPr/>
                    </a:p>
                  </a:txBody>
                  <a:tcPr marT="91425" marB="91425" marR="91425" marL="91425"/>
                </a:tc>
              </a:tr>
              <a:tr h="381000">
                <a:tc>
                  <a:txBody>
                    <a:bodyPr/>
                    <a:lstStyle/>
                    <a:p>
                      <a:pPr indent="0" lvl="0" marL="0" rtl="0" algn="ctr">
                        <a:spcBef>
                          <a:spcPts val="0"/>
                        </a:spcBef>
                        <a:spcAft>
                          <a:spcPts val="0"/>
                        </a:spcAft>
                        <a:buNone/>
                      </a:pPr>
                      <a:r>
                        <a:rPr lang="en"/>
                        <a:t>O1</a:t>
                      </a:r>
                      <a:endParaRPr/>
                    </a:p>
                  </a:txBody>
                  <a:tcPr marT="91425" marB="91425" marR="91425" marL="91425"/>
                </a:tc>
                <a:tc>
                  <a:txBody>
                    <a:bodyPr/>
                    <a:lstStyle/>
                    <a:p>
                      <a:pPr indent="0" lvl="0" marL="0" rtl="0" algn="l">
                        <a:spcBef>
                          <a:spcPts val="0"/>
                        </a:spcBef>
                        <a:spcAft>
                          <a:spcPts val="0"/>
                        </a:spcAft>
                        <a:buNone/>
                      </a:pPr>
                      <a:r>
                        <a:rPr lang="en"/>
                        <a:t>Investigate integration with Rapid3D (Full Motion Video)</a:t>
                      </a:r>
                      <a:endParaRPr/>
                    </a:p>
                  </a:txBody>
                  <a:tcPr marT="91425" marB="91425" marR="91425" marL="91425"/>
                </a:tc>
              </a:tr>
              <a:tr h="381000">
                <a:tc>
                  <a:txBody>
                    <a:bodyPr/>
                    <a:lstStyle/>
                    <a:p>
                      <a:pPr indent="0" lvl="0" marL="0" rtl="0" algn="ctr">
                        <a:spcBef>
                          <a:spcPts val="0"/>
                        </a:spcBef>
                        <a:spcAft>
                          <a:spcPts val="0"/>
                        </a:spcAft>
                        <a:buNone/>
                      </a:pPr>
                      <a:r>
                        <a:rPr lang="en"/>
                        <a:t>O2</a:t>
                      </a:r>
                      <a:endParaRPr/>
                    </a:p>
                  </a:txBody>
                  <a:tcPr marT="91425" marB="91425" marR="91425" marL="91425"/>
                </a:tc>
                <a:tc>
                  <a:txBody>
                    <a:bodyPr/>
                    <a:lstStyle/>
                    <a:p>
                      <a:pPr indent="0" lvl="0" marL="0" rtl="0" algn="l">
                        <a:spcBef>
                          <a:spcPts val="0"/>
                        </a:spcBef>
                        <a:spcAft>
                          <a:spcPts val="0"/>
                        </a:spcAft>
                        <a:buNone/>
                      </a:pPr>
                      <a:r>
                        <a:rPr lang="en"/>
                        <a:t>Investigate the integration of GeoVolumes API with Unity game engine</a:t>
                      </a:r>
                      <a:endParaRPr/>
                    </a:p>
                  </a:txBody>
                  <a:tcPr marT="91425" marB="91425" marR="91425" marL="91425"/>
                </a:tc>
              </a:tr>
            </a:tbl>
          </a:graphicData>
        </a:graphic>
      </p:graphicFrame>
      <p:sp>
        <p:nvSpPr>
          <p:cNvPr id="151" name="Google Shape;151;p24"/>
          <p:cNvSpPr txBox="1"/>
          <p:nvPr/>
        </p:nvSpPr>
        <p:spPr>
          <a:xfrm>
            <a:off x="300850" y="4077200"/>
            <a:ext cx="7489500" cy="9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S1-S3: Chapter 5, </a:t>
            </a:r>
            <a:r>
              <a:rPr lang="en">
                <a:solidFill>
                  <a:schemeClr val="dk1"/>
                </a:solidFill>
              </a:rPr>
              <a:t>D</a:t>
            </a:r>
            <a:r>
              <a:rPr lang="en">
                <a:solidFill>
                  <a:schemeClr val="dk1"/>
                </a:solidFill>
              </a:rPr>
              <a:t>iscussion of Scenarios</a:t>
            </a:r>
            <a:endParaRPr>
              <a:solidFill>
                <a:schemeClr val="dk1"/>
              </a:solidFill>
            </a:endParaRPr>
          </a:p>
          <a:p>
            <a:pPr indent="0" lvl="0" marL="0" rtl="0" algn="l">
              <a:spcBef>
                <a:spcPts val="0"/>
              </a:spcBef>
              <a:spcAft>
                <a:spcPts val="0"/>
              </a:spcAft>
              <a:buNone/>
            </a:pPr>
            <a:r>
              <a:rPr lang="en">
                <a:solidFill>
                  <a:schemeClr val="dk1"/>
                </a:solidFill>
              </a:rPr>
              <a:t>O1: Chapter 7, Cognitics </a:t>
            </a:r>
            <a:endParaRPr>
              <a:solidFill>
                <a:schemeClr val="dk1"/>
              </a:solidFill>
            </a:endParaRPr>
          </a:p>
          <a:p>
            <a:pPr indent="0" lvl="0" marL="0" rtl="0" algn="l">
              <a:spcBef>
                <a:spcPts val="0"/>
              </a:spcBef>
              <a:spcAft>
                <a:spcPts val="0"/>
              </a:spcAft>
              <a:buNone/>
            </a:pPr>
            <a:r>
              <a:rPr lang="en">
                <a:solidFill>
                  <a:schemeClr val="dk1"/>
                </a:solidFill>
              </a:rPr>
              <a:t>O3: Chapter 7, SimBlocks</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Thank You">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GC Member">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